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notesMasterIdLst>
    <p:notesMasterId r:id="rId28"/>
  </p:notesMasterIdLst>
  <p:sldIdLst>
    <p:sldId id="256" r:id="rId2"/>
    <p:sldId id="263" r:id="rId3"/>
    <p:sldId id="264" r:id="rId4"/>
    <p:sldId id="258" r:id="rId5"/>
    <p:sldId id="269" r:id="rId6"/>
    <p:sldId id="265" r:id="rId7"/>
    <p:sldId id="266" r:id="rId8"/>
    <p:sldId id="267" r:id="rId9"/>
    <p:sldId id="268" r:id="rId10"/>
    <p:sldId id="270" r:id="rId11"/>
    <p:sldId id="271" r:id="rId12"/>
    <p:sldId id="272" r:id="rId13"/>
    <p:sldId id="273" r:id="rId14"/>
    <p:sldId id="275" r:id="rId15"/>
    <p:sldId id="274" r:id="rId16"/>
    <p:sldId id="277" r:id="rId17"/>
    <p:sldId id="278" r:id="rId18"/>
    <p:sldId id="279" r:id="rId19"/>
    <p:sldId id="280" r:id="rId20"/>
    <p:sldId id="282" r:id="rId21"/>
    <p:sldId id="283" r:id="rId22"/>
    <p:sldId id="285" r:id="rId23"/>
    <p:sldId id="284" r:id="rId24"/>
    <p:sldId id="286" r:id="rId25"/>
    <p:sldId id="287" r:id="rId26"/>
    <p:sldId id="28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75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392" autoAdjust="0"/>
  </p:normalViewPr>
  <p:slideViewPr>
    <p:cSldViewPr snapToGrid="0">
      <p:cViewPr varScale="1">
        <p:scale>
          <a:sx n="61" d="100"/>
          <a:sy n="61" d="100"/>
        </p:scale>
        <p:origin x="141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CDCFAB-7536-41E8-9192-D0D4F13D8F0B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E4F758-EBE7-4099-BBB5-A2E667D3DE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4789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4F758-EBE7-4099-BBB5-A2E667D3DEF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925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4F758-EBE7-4099-BBB5-A2E667D3DEF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63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4F758-EBE7-4099-BBB5-A2E667D3DEF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7263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4F758-EBE7-4099-BBB5-A2E667D3DEF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278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4F758-EBE7-4099-BBB5-A2E667D3DEF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143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4F758-EBE7-4099-BBB5-A2E667D3DEF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284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35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553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942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958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207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51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992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986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03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70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02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863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697" r:id="rId6"/>
    <p:sldLayoutId id="2147483693" r:id="rId7"/>
    <p:sldLayoutId id="2147483694" r:id="rId8"/>
    <p:sldLayoutId id="2147483695" r:id="rId9"/>
    <p:sldLayoutId id="2147483696" r:id="rId10"/>
    <p:sldLayoutId id="214748369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2" name="Rectangle 94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33" name="Group 96">
            <a:extLst>
              <a:ext uri="{FF2B5EF4-FFF2-40B4-BE49-F238E27FC236}">
                <a16:creationId xmlns:a16="http://schemas.microsoft.com/office/drawing/2014/main" id="{D9CF3400-712B-4A54-AA97-63691A14E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86" y="-1"/>
            <a:ext cx="12214827" cy="6858000"/>
            <a:chOff x="-6214" y="-1"/>
            <a:chExt cx="12214827" cy="6858000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3BCC43BE-B496-4A5B-AAD7-F0F69BA21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97DD0A7-99B5-40E1-ABCA-BE535E775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CAF3513-E2DC-42F1-8F00-949F16CED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9685A4E-43E1-4ED0-93B0-8D4402783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DC413A5-A523-40CC-96D3-ED63C394DB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43D25610-0173-44F0-AFFE-7427F1F29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57925567-A2D3-4F52-B7E9-56C436EE3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167520C-8F3F-4CAE-A7ED-30476E6E1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F43F498-AF93-41DF-89CA-D19BCE8F6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C21741E-506D-459F-AA12-6CE9F15CD9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030791B-E6A0-471E-8709-0D8F9D238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1D3F242F-79B7-4749-976F-A27C7D31F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BE4F727-1ED6-4E04-B586-E058744B6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994E2EC-2763-4131-9BD3-92C2AE172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73677D4-BFB6-47AF-8722-0A8D71E7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6A10715-F501-41F3-B1B7-E097A5263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2495331-9452-449E-8AB8-F0355F3CD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488DD0C0-9E46-4E4E-ABC4-F908B3E0D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2E254AC-141E-46F7-86E8-0E7412785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A20FC2D-6D9D-4AF1-9728-A9FB3CEE4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F7E34D7-D4B0-403A-9AD2-714897B87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C8BCEBA-2A4E-4177-A332-1DC5E76EF6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AB7B350A-903A-412A-8F4B-F0BCA602E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F2E75DC-BD54-41F1-9947-AFAED44FA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DE1290C-F8A4-48B6-BBD6-1D93D25B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AFE6EDC-0C88-4664-A186-CA6B82E4C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4B281018-B505-45E1-B063-EA8474C8C6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49104272-C096-4761-B915-A9D4B3881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CA26F8B-B3D2-4B34-8966-03EA36D13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9C68CA5-A882-4E90-AEA3-134C7A53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3118A2B1-DA3F-4896-BF6A-9958C5BCB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Right Triangle 129">
            <a:extLst>
              <a:ext uri="{FF2B5EF4-FFF2-40B4-BE49-F238E27FC236}">
                <a16:creationId xmlns:a16="http://schemas.microsoft.com/office/drawing/2014/main" id="{D507CED1-3C18-429E-A877-80F9779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3" y="4228853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BEF965A-C9E0-4780-A15A-FFDADE14AB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059" y="3983627"/>
            <a:ext cx="10814971" cy="2159776"/>
          </a:xfrm>
        </p:spPr>
        <p:txBody>
          <a:bodyPr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GB" sz="4600" dirty="0"/>
              <a:t>Azure Well Architected Design Considerations</a:t>
            </a:r>
            <a:br>
              <a:rPr lang="en-GB" sz="4600" dirty="0"/>
            </a:br>
            <a:br>
              <a:rPr lang="en-GB" sz="4600" dirty="0"/>
            </a:br>
            <a:r>
              <a:rPr lang="en-GB" sz="4600" dirty="0"/>
              <a:t>           BY SHAN -CloudOps</a:t>
            </a:r>
          </a:p>
        </p:txBody>
      </p:sp>
      <p:pic>
        <p:nvPicPr>
          <p:cNvPr id="50" name="Picture 6">
            <a:extLst>
              <a:ext uri="{FF2B5EF4-FFF2-40B4-BE49-F238E27FC236}">
                <a16:creationId xmlns:a16="http://schemas.microsoft.com/office/drawing/2014/main" id="{1D001E73-E33C-451C-9B2F-C5E33F706B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73" b="-2"/>
          <a:stretch/>
        </p:blipFill>
        <p:spPr bwMode="auto">
          <a:xfrm>
            <a:off x="1903" y="-7"/>
            <a:ext cx="6077804" cy="3604514"/>
          </a:xfrm>
          <a:custGeom>
            <a:avLst/>
            <a:gdLst/>
            <a:ahLst/>
            <a:cxnLst/>
            <a:rect l="l" t="t" r="r" b="b"/>
            <a:pathLst>
              <a:path w="6077804" h="3604514">
                <a:moveTo>
                  <a:pt x="0" y="0"/>
                </a:moveTo>
                <a:lnTo>
                  <a:pt x="6077804" y="0"/>
                </a:lnTo>
                <a:lnTo>
                  <a:pt x="6077804" y="3321937"/>
                </a:lnTo>
                <a:lnTo>
                  <a:pt x="5516914" y="3420963"/>
                </a:lnTo>
                <a:cubicBezTo>
                  <a:pt x="4259631" y="3624720"/>
                  <a:pt x="2876619" y="3710676"/>
                  <a:pt x="550645" y="3402391"/>
                </a:cubicBezTo>
                <a:lnTo>
                  <a:pt x="0" y="332458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digital map">
            <a:extLst>
              <a:ext uri="{FF2B5EF4-FFF2-40B4-BE49-F238E27FC236}">
                <a16:creationId xmlns:a16="http://schemas.microsoft.com/office/drawing/2014/main" id="{BC5F15BB-F1AB-44DC-A7E4-D33ADAED5C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18522"/>
          <a:stretch/>
        </p:blipFill>
        <p:spPr>
          <a:xfrm>
            <a:off x="6079707" y="12"/>
            <a:ext cx="6107918" cy="3321937"/>
          </a:xfrm>
          <a:custGeom>
            <a:avLst/>
            <a:gdLst/>
            <a:ahLst/>
            <a:cxnLst/>
            <a:rect l="l" t="t" r="r" b="b"/>
            <a:pathLst>
              <a:path w="6107918" h="3321937">
                <a:moveTo>
                  <a:pt x="0" y="0"/>
                </a:moveTo>
                <a:lnTo>
                  <a:pt x="6107918" y="0"/>
                </a:lnTo>
                <a:lnTo>
                  <a:pt x="6107918" y="2630869"/>
                </a:lnTo>
                <a:cubicBezTo>
                  <a:pt x="3060680" y="2630869"/>
                  <a:pt x="1537061" y="3032227"/>
                  <a:pt x="13442" y="3319564"/>
                </a:cubicBezTo>
                <a:lnTo>
                  <a:pt x="0" y="33219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0161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19EC7B8-C390-4F1B-8960-E6D324510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CEE1CC1-2CD0-4957-8A12-48FA80C0C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4901FEB-A7C2-457B-A124-AD433B041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76048A8-79AA-454C-BD3E-3004F7426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7B51975-25FE-4328-9815-2AA302F28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440B47E-6D3E-4978-B887-B53DA0BFF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D94D0A1-D760-40DE-B758-008B93D58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9E590CB-0538-40D7-9CAC-1BBD39CC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D7C67DA-B2AA-46E2-8065-1F862A6F7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0C2ED54-1B65-4F4A-B14B-41FC05B37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AE5BBBC-F576-4D54-BF67-C00BB1F4F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0D490E7-12F8-40DC-A9C1-D119667EE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C855383-9F21-4BDA-8FCA-22AF3D69F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3E600C-E08A-418E-B30E-2B0FC15DF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980D58F-BD3F-4B47-9BD2-888B0D9D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3544818-9B28-4A71-8D7B-80727A532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101FFBC7-035F-48C5-91FA-4A4973FC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6195BC5-BB4E-4F3F-8378-0B308B425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2404171-AF5C-4FA1-9D4E-DCF75562B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AD45A86-9385-473D-9DBF-565E0A94A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BA5A228-913F-4D4F-AB25-537293624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87E8BFE-D92E-4EB3-ADD1-FB75CAA68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8756FCD-8335-4089-B4EE-13D629E53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9707D7B-937E-4DC3-87BA-B7B704268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B1A72DC-3F29-4488-9051-C21E1CBB7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56DAD76-815C-4F16-98CF-8E8BE1965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AF2F8C5-6691-4EBD-B42E-4B17DF1ED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32ED14D-1C00-41C8-849C-030A1434E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2F296F5-9867-45CA-BF0A-EF216F6A8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3B72471-9DB5-428B-AF52-E11E03B9F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8656B49-5277-4610-BD7B-F5D98170B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1A47399-8F78-4DB1-BD21-1166BCB26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ight Triangle 80">
            <a:extLst>
              <a:ext uri="{FF2B5EF4-FFF2-40B4-BE49-F238E27FC236}">
                <a16:creationId xmlns:a16="http://schemas.microsoft.com/office/drawing/2014/main" id="{F952A221-69C2-46B3-890D-354CA5961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FD767F-4F90-4FE3-85BE-E764A8B3C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4"/>
            <a:ext cx="5408713" cy="14103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/>
              <a:t>Key Consideration</a:t>
            </a:r>
          </a:p>
        </p:txBody>
      </p:sp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7AFE99F-A651-493C-96C6-E1422642E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029" y="2340144"/>
            <a:ext cx="9504278" cy="380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65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le 1">
            <a:extLst>
              <a:ext uri="{FF2B5EF4-FFF2-40B4-BE49-F238E27FC236}">
                <a16:creationId xmlns:a16="http://schemas.microsoft.com/office/drawing/2014/main" id="{C964B24E-410B-4CF8-8A94-FB4B5CA4549A}"/>
              </a:ext>
            </a:extLst>
          </p:cNvPr>
          <p:cNvSpPr txBox="1">
            <a:spLocks/>
          </p:cNvSpPr>
          <p:nvPr/>
        </p:nvSpPr>
        <p:spPr>
          <a:xfrm>
            <a:off x="684223" y="721945"/>
            <a:ext cx="10611627" cy="19166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dirty="0"/>
              <a:t>Cost Optimization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FB23A5-6F22-4906-B8F4-53BB5BD27DBC}"/>
              </a:ext>
            </a:extLst>
          </p:cNvPr>
          <p:cNvSpPr txBox="1"/>
          <p:nvPr/>
        </p:nvSpPr>
        <p:spPr>
          <a:xfrm>
            <a:off x="1073637" y="2341305"/>
            <a:ext cx="4981486" cy="32425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</a:pPr>
            <a:r>
              <a:rPr lang="en-US" dirty="0">
                <a:solidFill>
                  <a:schemeClr val="tx2"/>
                </a:solidFill>
              </a:rPr>
              <a:t>- </a:t>
            </a:r>
            <a:r>
              <a:rPr lang="en-GB" dirty="0">
                <a:solidFill>
                  <a:schemeClr val="tx2"/>
                </a:solidFill>
              </a:rPr>
              <a:t>Managing costs to maximize the value delivered.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36EF795-9691-4C5A-9460-9E91C3F45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577" y="2232688"/>
            <a:ext cx="4116200" cy="375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67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A wall painted with an arrow and a dartboard">
            <a:extLst>
              <a:ext uri="{FF2B5EF4-FFF2-40B4-BE49-F238E27FC236}">
                <a16:creationId xmlns:a16="http://schemas.microsoft.com/office/drawing/2014/main" id="{1A7FF368-DFC7-4F00-AA98-7C3F00DE86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73" b="11055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46" name="Flowchart: Document 45">
            <a:extLst>
              <a:ext uri="{FF2B5EF4-FFF2-40B4-BE49-F238E27FC236}">
                <a16:creationId xmlns:a16="http://schemas.microsoft.com/office/drawing/2014/main" id="{D22FBD32-C88A-4C1D-BC76-613A93944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04804" y="304807"/>
            <a:ext cx="6858000" cy="6248391"/>
          </a:xfrm>
          <a:prstGeom prst="flowChartDocumen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228456-AF52-4B2F-93E9-48DC6F538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2"/>
            <a:ext cx="4225893" cy="30772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Cost Optimization Stages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3499997-BC46-4896-AEA5-37EC629D2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DA461E0-415F-4E8B-8B08-2C975693D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D1EDD03-89DD-456E-BB53-FA43BE25A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2A76E89-A44E-4207-8F8A-F853ED8A3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C81BA9D-E2BC-4AD2-B816-5DE100BC8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A155025-B3E7-46D2-B556-80A8E9083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AAE4CEE-0410-46B5-B649-E3754C539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86DDB39-DB80-43C8-A5AF-24AE5841B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F3BE8C2-40CB-46C0-9536-BA1C51AF92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E2D5D2E-1F38-48BC-B038-9DA190B87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289E300-BEF0-4977-919B-F3367CF87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12B4899-7298-454D-90B9-382ACAEAA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86FBE75-F4D3-48DD-85D2-593D0C1B3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E586789-549A-4D87-8967-6DCD5DEDF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66293A2-B541-4BE7-8C99-1B730BB4DA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2938820-6D84-479D-B608-354903781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8EE07FC-6A61-4C78-BAF6-86E2FD543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C4E5A61-6E0E-44DD-B47E-9547F3A5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48B355A-1131-4815-881C-3949360FA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73D903E-5A72-42B5-B741-95081B06E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5769BB5-F1CF-4A57-A2E8-2ED9F9DDF0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4F9ABF1-4E55-4D70-ACF2-DB7D62C7D4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FD75E62-63B6-4237-88D5-02A90DDFA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6A41C83-58E2-4EE6-864C-DB7DE375A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1162541-E8F8-4926-91B8-AD9F51415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3E6FB3D-A8E2-4B96-B87B-EEEC499F8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0766009-515D-4494-BFF6-AC554CBCD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4C1372F-2169-48C6-8AEB-411E8405B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73FA4F1-4239-4336-BB84-8E3BBCD7F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E90E0AA-C864-445E-AC17-96D1C90CB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5D4D2F48-C2BF-4C1C-82B9-FEB42F3C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96BB855D-6213-4C07-A21A-F0250B89F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2470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Chevron 3">
            <a:extLst>
              <a:ext uri="{FF2B5EF4-FFF2-40B4-BE49-F238E27FC236}">
                <a16:creationId xmlns:a16="http://schemas.microsoft.com/office/drawing/2014/main" id="{3A4E5ECF-321B-4326-93D6-750176C70836}"/>
              </a:ext>
            </a:extLst>
          </p:cNvPr>
          <p:cNvSpPr/>
          <p:nvPr/>
        </p:nvSpPr>
        <p:spPr>
          <a:xfrm>
            <a:off x="615882" y="1593097"/>
            <a:ext cx="3102992" cy="1623015"/>
          </a:xfrm>
          <a:prstGeom prst="chevron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Design</a:t>
            </a: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A8CEDB1B-A811-4549-9887-C53453646A6C}"/>
              </a:ext>
            </a:extLst>
          </p:cNvPr>
          <p:cNvSpPr/>
          <p:nvPr/>
        </p:nvSpPr>
        <p:spPr>
          <a:xfrm>
            <a:off x="3318236" y="1600169"/>
            <a:ext cx="3178403" cy="1555456"/>
          </a:xfrm>
          <a:prstGeom prst="chevron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Provision</a:t>
            </a: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20219D14-A18B-455F-976F-F92AE1C1F533}"/>
              </a:ext>
            </a:extLst>
          </p:cNvPr>
          <p:cNvSpPr/>
          <p:nvPr/>
        </p:nvSpPr>
        <p:spPr>
          <a:xfrm>
            <a:off x="6096000" y="1613523"/>
            <a:ext cx="3102992" cy="1555456"/>
          </a:xfrm>
          <a:prstGeom prst="chevron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Monitor</a:t>
            </a: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2F9618C6-C77D-4107-AC50-1149676A6FDB}"/>
              </a:ext>
            </a:extLst>
          </p:cNvPr>
          <p:cNvSpPr/>
          <p:nvPr/>
        </p:nvSpPr>
        <p:spPr>
          <a:xfrm>
            <a:off x="8726081" y="1559317"/>
            <a:ext cx="3465919" cy="1623016"/>
          </a:xfrm>
          <a:prstGeom prst="chevron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Optimize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16C06B-0F23-428B-80B7-54BE10C75F25}"/>
              </a:ext>
            </a:extLst>
          </p:cNvPr>
          <p:cNvSpPr/>
          <p:nvPr/>
        </p:nvSpPr>
        <p:spPr>
          <a:xfrm>
            <a:off x="615882" y="3337088"/>
            <a:ext cx="2542097" cy="3351229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 Developing, Conceptualize the Business Needs.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48A743-2F7A-4D80-8B52-4BA52322A68D}"/>
              </a:ext>
            </a:extLst>
          </p:cNvPr>
          <p:cNvSpPr/>
          <p:nvPr/>
        </p:nvSpPr>
        <p:spPr>
          <a:xfrm>
            <a:off x="3318237" y="3278169"/>
            <a:ext cx="2469822" cy="3351229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Developing the Building  Blocks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6BEF18-A028-4622-A422-FD540D414E7A}"/>
              </a:ext>
            </a:extLst>
          </p:cNvPr>
          <p:cNvSpPr/>
          <p:nvPr/>
        </p:nvSpPr>
        <p:spPr>
          <a:xfrm>
            <a:off x="5948317" y="3337088"/>
            <a:ext cx="2469822" cy="3351229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Formalizing the Post Production Effects and Support Models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7C242F-C45D-4BE7-93B4-6A9B0EE696F3}"/>
              </a:ext>
            </a:extLst>
          </p:cNvPr>
          <p:cNvSpPr/>
          <p:nvPr/>
        </p:nvSpPr>
        <p:spPr>
          <a:xfrm>
            <a:off x="8738655" y="3407789"/>
            <a:ext cx="2469822" cy="3351229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More Cost Effective and Delivering the Products with continuous Feedbacks</a:t>
            </a:r>
          </a:p>
        </p:txBody>
      </p:sp>
    </p:spTree>
    <p:extLst>
      <p:ext uri="{BB962C8B-B14F-4D97-AF65-F5344CB8AC3E}">
        <p14:creationId xmlns:p14="http://schemas.microsoft.com/office/powerpoint/2010/main" val="1933787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ight Triangle 40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CC099DD-8E7F-4878-A418-76859A85E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DEBDB6E-6E9D-48C5-8C66-EC8D1AC84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B1C1573-D299-448C-8A04-C9E227046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D0AE86A-F86F-4CBE-9CAD-B508CD66DF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37F07FB-5D28-409C-BEFF-56E4E0470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F314C2B-7573-4DB8-AD6D-D07CE831E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AB0E5B9-7A69-4C8F-832C-385E34CF94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3EE5250-5184-40BF-9DF2-E25C8ED2F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45F0B04-CD2F-4DFA-BC25-7CD1B4723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120A221-52E9-45D0-A6EA-2E4B7BA9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EF69602-360C-4C8D-A2EC-558B20F58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20FAB78-4165-4488-A328-3396610F0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CEB49-DD6B-46B0-96F6-9B56A3AA9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9BB7828-91C2-45AB-B2EB-A77E93E5D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58D9842-FFBE-40DA-AD41-4067978A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A9D92EE-93D9-42DE-9645-2C81E20E0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18C150F-1B6F-4BD1-9052-EA20D0294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CCDB6DC-96CE-4D4A-917E-DAC577483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1C4B445-E267-49A6-AB25-07B182211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58BDCEC-CCF4-470A-A624-152E41F98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55D99E0-6D1B-4979-BC1C-0F54F485A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8BFEC78-630A-4A9D-B4BF-92B08A158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FC065A-13A3-45D2-ACB7-1068F4A69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551881-1E40-4ABC-A1FC-686D1B2D2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445FBD3-DA73-4FF1-8388-AED59D767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B492AB2-E246-471D-A23E-7A279EDAE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5DDB3BB-3E22-49A4-B920-BBC68FD6D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44814FE-01E1-4C6F-AE3A-46BDA527B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90DA665-0CFA-4ADB-89FF-9F79AC293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249E6A0-5BFC-4622-B59D-F5082F67B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BD83E7E-1DA8-4060-9D1A-803D06542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94C0F59-9A0F-4340-BCD2-20B5BBBE5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A7050958-138C-4DA8-9DF5-1A9D65C19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133265" y="-2152219"/>
            <a:ext cx="6858000" cy="11162439"/>
          </a:xfrm>
          <a:custGeom>
            <a:avLst/>
            <a:gdLst>
              <a:gd name="connsiteX0" fmla="*/ 6858000 w 6858000"/>
              <a:gd name="connsiteY0" fmla="*/ 0 h 11162439"/>
              <a:gd name="connsiteX1" fmla="*/ 6858000 w 6858000"/>
              <a:gd name="connsiteY1" fmla="*/ 7095240 h 11162439"/>
              <a:gd name="connsiteX2" fmla="*/ 6857998 w 6858000"/>
              <a:gd name="connsiteY2" fmla="*/ 7095240 h 11162439"/>
              <a:gd name="connsiteX3" fmla="*/ 6857998 w 6858000"/>
              <a:gd name="connsiteY3" fmla="*/ 10339528 h 11162439"/>
              <a:gd name="connsiteX4" fmla="*/ 0 w 6858000"/>
              <a:gd name="connsiteY4" fmla="*/ 10925458 h 11162439"/>
              <a:gd name="connsiteX5" fmla="*/ 0 w 6858000"/>
              <a:gd name="connsiteY5" fmla="*/ 7095240 h 11162439"/>
              <a:gd name="connsiteX6" fmla="*/ 0 w 6858000"/>
              <a:gd name="connsiteY6" fmla="*/ 6778313 h 11162439"/>
              <a:gd name="connsiteX7" fmla="*/ 0 w 6858000"/>
              <a:gd name="connsiteY7" fmla="*/ 0 h 1116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11162439">
                <a:moveTo>
                  <a:pt x="6858000" y="0"/>
                </a:moveTo>
                <a:lnTo>
                  <a:pt x="6858000" y="7095240"/>
                </a:lnTo>
                <a:lnTo>
                  <a:pt x="6857998" y="7095240"/>
                </a:lnTo>
                <a:lnTo>
                  <a:pt x="6857998" y="10339528"/>
                </a:lnTo>
                <a:cubicBezTo>
                  <a:pt x="3428999" y="10339528"/>
                  <a:pt x="3428999" y="11696417"/>
                  <a:pt x="0" y="10925458"/>
                </a:cubicBezTo>
                <a:lnTo>
                  <a:pt x="0" y="7095240"/>
                </a:lnTo>
                <a:lnTo>
                  <a:pt x="0" y="677831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Keys to a home">
            <a:extLst>
              <a:ext uri="{FF2B5EF4-FFF2-40B4-BE49-F238E27FC236}">
                <a16:creationId xmlns:a16="http://schemas.microsoft.com/office/drawing/2014/main" id="{7B4CD8E2-8FB9-46DF-BC56-F63495A9CA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6895" r="-1" b="1102"/>
          <a:stretch/>
        </p:blipFill>
        <p:spPr>
          <a:xfrm>
            <a:off x="-18954" y="10"/>
            <a:ext cx="11167367" cy="6857990"/>
          </a:xfrm>
          <a:custGeom>
            <a:avLst/>
            <a:gdLst/>
            <a:ahLst/>
            <a:cxnLst/>
            <a:rect l="l" t="t" r="r" b="b"/>
            <a:pathLst>
              <a:path w="12142767" h="6858000">
                <a:moveTo>
                  <a:pt x="0" y="0"/>
                </a:moveTo>
                <a:lnTo>
                  <a:pt x="11251490" y="0"/>
                </a:lnTo>
                <a:lnTo>
                  <a:pt x="11255634" y="308191"/>
                </a:lnTo>
                <a:cubicBezTo>
                  <a:pt x="11341049" y="3428907"/>
                  <a:pt x="12695043" y="3532715"/>
                  <a:pt x="11886084" y="6854559"/>
                </a:cubicBezTo>
                <a:lnTo>
                  <a:pt x="7539784" y="6854559"/>
                </a:lnTo>
                <a:lnTo>
                  <a:pt x="75397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452626-0E25-49D4-B7B4-D5D5955CF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25" y="746841"/>
            <a:ext cx="9339075" cy="2682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Key Best Practises </a:t>
            </a:r>
          </a:p>
        </p:txBody>
      </p:sp>
    </p:spTree>
    <p:extLst>
      <p:ext uri="{BB962C8B-B14F-4D97-AF65-F5344CB8AC3E}">
        <p14:creationId xmlns:p14="http://schemas.microsoft.com/office/powerpoint/2010/main" val="360469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ight Triangle 46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6297339" y="-29262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D2B1DFC-FEFF-492D-8869-310279A93985}"/>
              </a:ext>
            </a:extLst>
          </p:cNvPr>
          <p:cNvSpPr/>
          <p:nvPr/>
        </p:nvSpPr>
        <p:spPr>
          <a:xfrm>
            <a:off x="3931662" y="43128"/>
            <a:ext cx="3686424" cy="1063048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Increase Cost Awareness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2471D-0150-431D-B273-BE4A263130C7}"/>
              </a:ext>
            </a:extLst>
          </p:cNvPr>
          <p:cNvSpPr txBox="1"/>
          <p:nvPr/>
        </p:nvSpPr>
        <p:spPr>
          <a:xfrm>
            <a:off x="4360176" y="933435"/>
            <a:ext cx="4927425" cy="1239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 Budgets</a:t>
            </a:r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Alerts</a:t>
            </a:r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Tagging</a:t>
            </a:r>
          </a:p>
        </p:txBody>
      </p:sp>
      <p:pic>
        <p:nvPicPr>
          <p:cNvPr id="8" name="Picture 7" descr="Magnifying glass showing decling performance">
            <a:extLst>
              <a:ext uri="{FF2B5EF4-FFF2-40B4-BE49-F238E27FC236}">
                <a16:creationId xmlns:a16="http://schemas.microsoft.com/office/drawing/2014/main" id="{E9261455-31D1-4EB7-BB26-DF17809589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25" r="36788" b="-1"/>
          <a:stretch/>
        </p:blipFill>
        <p:spPr>
          <a:xfrm>
            <a:off x="1" y="10"/>
            <a:ext cx="3868479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CB920DAD-6643-4FC0-8731-ACD6671E7F02}"/>
              </a:ext>
            </a:extLst>
          </p:cNvPr>
          <p:cNvSpPr/>
          <p:nvPr/>
        </p:nvSpPr>
        <p:spPr>
          <a:xfrm>
            <a:off x="3770168" y="2495863"/>
            <a:ext cx="3827159" cy="947611"/>
          </a:xfrm>
          <a:prstGeom prst="lef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Eliminate cloud waste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2B0AAF5-5DBF-4E36-88FE-A5D31D8789D4}"/>
              </a:ext>
            </a:extLst>
          </p:cNvPr>
          <p:cNvSpPr txBox="1"/>
          <p:nvPr/>
        </p:nvSpPr>
        <p:spPr>
          <a:xfrm>
            <a:off x="4383729" y="3554965"/>
            <a:ext cx="4927425" cy="1239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 Shutdown unused resources</a:t>
            </a:r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 Right size underutilized resources</a:t>
            </a:r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 Autoscaling and auto shutdown</a:t>
            </a: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20621F50-3E52-4DE6-A087-EB6A33024F14}"/>
              </a:ext>
            </a:extLst>
          </p:cNvPr>
          <p:cNvSpPr/>
          <p:nvPr/>
        </p:nvSpPr>
        <p:spPr>
          <a:xfrm>
            <a:off x="8387776" y="2539331"/>
            <a:ext cx="3686424" cy="1063048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Modernize architecture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11B035-46E7-4553-8DA3-8FD9F04FE907}"/>
              </a:ext>
            </a:extLst>
          </p:cNvPr>
          <p:cNvSpPr txBox="1"/>
          <p:nvPr/>
        </p:nvSpPr>
        <p:spPr>
          <a:xfrm>
            <a:off x="4360176" y="5939274"/>
            <a:ext cx="4927425" cy="1239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Hybrid Benefits.</a:t>
            </a:r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Reservation</a:t>
            </a: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26AD1ECC-4F7D-41CD-87DD-08147F4C7F62}"/>
              </a:ext>
            </a:extLst>
          </p:cNvPr>
          <p:cNvSpPr/>
          <p:nvPr/>
        </p:nvSpPr>
        <p:spPr>
          <a:xfrm>
            <a:off x="3922568" y="4861517"/>
            <a:ext cx="3686424" cy="1063048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Take advantages of offer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1C75E2E-5FCA-49DC-83F4-D3A77C764836}"/>
              </a:ext>
            </a:extLst>
          </p:cNvPr>
          <p:cNvSpPr txBox="1"/>
          <p:nvPr/>
        </p:nvSpPr>
        <p:spPr>
          <a:xfrm>
            <a:off x="8592385" y="3720402"/>
            <a:ext cx="4927425" cy="1239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Explore PaaS and Serverless</a:t>
            </a:r>
          </a:p>
        </p:txBody>
      </p:sp>
    </p:spTree>
    <p:extLst>
      <p:ext uri="{BB962C8B-B14F-4D97-AF65-F5344CB8AC3E}">
        <p14:creationId xmlns:p14="http://schemas.microsoft.com/office/powerpoint/2010/main" val="794533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ight Triangle 42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 descr="Skydivers make a formation above the clouds">
            <a:extLst>
              <a:ext uri="{FF2B5EF4-FFF2-40B4-BE49-F238E27FC236}">
                <a16:creationId xmlns:a16="http://schemas.microsoft.com/office/drawing/2014/main" id="{6D4EA2A0-D1F4-4F91-AE64-5801C065D0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0854B02B-0B9C-4F1C-AA77-810192994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871A3F3-7B20-453C-B836-95EE1B194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F0D9088-A9DD-44D1-9480-54C6D9C5C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EF294E8-3387-4EC5-8FEF-B6619381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B9E4F71-1563-49A7-9E36-B6F17274C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711EDE-15AE-45C1-BB5D-A75C2DBCE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2B2208C-A2E8-4A3A-A096-18F4A4CFF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F3D91FA-90DD-41F3-9BA4-DCECE004C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46A5051-8549-4326-889F-D444806DAF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21A1F84-F65A-4182-A980-DAB5DDBA1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EB902F0-87AC-443C-80DE-A74F802B9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7E8A466-B6A0-4DB3-B8A3-CF8125CD33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1D000BE-82F9-40A6-8F25-A0599C525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9C32A44-65BE-4E50-B57F-40F70F0F6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1210BAD-6517-4B69-9957-4A96B63EE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28EA630-A8D1-41B2-A192-87C68DBF69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DC7DD0A-8900-44D2-ACC3-5BA55DC6B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DF3D55D-BDAF-4568-B302-287E983B6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7011E7F-BA17-4517-978C-62A1CAC75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376F9B6-38DE-4DD5-86C1-3422118C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41C3734-DAEF-4A46-BEA1-D5AD3312C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477B67C-64B0-4276-A896-25046D11B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DFC2517-2C23-416A-816A-78BC0D55C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0C33528-1E61-46AF-AB71-5D8A4421A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FEEF936-1B01-48F9-92E8-409D0D0AE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A937AE8-840F-4140-9ABB-092572380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9BB531-A47E-49A2-B75C-12D80A405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9A5FD65-1327-4177-AE7B-43F621AF5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9AE2EAE-6FC0-4C80-89B2-17458DB60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CE40E8B-1E04-4754-94C9-ACE347819B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FE685B0-23E4-4A55-97D5-8667B3690C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2D75DC8-932A-4363-AFCC-31CD4672D1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00FA6579-9606-4A7A-8519-FBED9C6FA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971" y="1"/>
            <a:ext cx="12196969" cy="3200399"/>
          </a:xfrm>
          <a:custGeom>
            <a:avLst/>
            <a:gdLst>
              <a:gd name="connsiteX0" fmla="*/ 8951169 w 12179808"/>
              <a:gd name="connsiteY0" fmla="*/ 14 h 3200399"/>
              <a:gd name="connsiteX1" fmla="*/ 11653845 w 12179808"/>
              <a:gd name="connsiteY1" fmla="*/ 98641 h 3200399"/>
              <a:gd name="connsiteX2" fmla="*/ 12178450 w 12179808"/>
              <a:gd name="connsiteY2" fmla="*/ 134761 h 3200399"/>
              <a:gd name="connsiteX3" fmla="*/ 12178450 w 12179808"/>
              <a:gd name="connsiteY3" fmla="*/ 852282 h 3200399"/>
              <a:gd name="connsiteX4" fmla="*/ 12179808 w 12179808"/>
              <a:gd name="connsiteY4" fmla="*/ 852282 h 3200399"/>
              <a:gd name="connsiteX5" fmla="*/ 12179808 w 12179808"/>
              <a:gd name="connsiteY5" fmla="*/ 1752600 h 3200399"/>
              <a:gd name="connsiteX6" fmla="*/ 12179808 w 12179808"/>
              <a:gd name="connsiteY6" fmla="*/ 1981199 h 3200399"/>
              <a:gd name="connsiteX7" fmla="*/ 12179808 w 12179808"/>
              <a:gd name="connsiteY7" fmla="*/ 3200399 h 3200399"/>
              <a:gd name="connsiteX8" fmla="*/ 0 w 12179808"/>
              <a:gd name="connsiteY8" fmla="*/ 3200399 h 3200399"/>
              <a:gd name="connsiteX9" fmla="*/ 0 w 12179808"/>
              <a:gd name="connsiteY9" fmla="*/ 1981199 h 3200399"/>
              <a:gd name="connsiteX10" fmla="*/ 0 w 12179808"/>
              <a:gd name="connsiteY10" fmla="*/ 1752600 h 3200399"/>
              <a:gd name="connsiteX11" fmla="*/ 0 w 12179808"/>
              <a:gd name="connsiteY11" fmla="*/ 940776 h 3200399"/>
              <a:gd name="connsiteX12" fmla="*/ 0 w 12179808"/>
              <a:gd name="connsiteY12" fmla="*/ 852282 h 3200399"/>
              <a:gd name="connsiteX13" fmla="*/ 0 w 12179808"/>
              <a:gd name="connsiteY13" fmla="*/ 475166 h 3200399"/>
              <a:gd name="connsiteX14" fmla="*/ 8951169 w 12179808"/>
              <a:gd name="connsiteY14" fmla="*/ 14 h 320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79808" h="3200399">
                <a:moveTo>
                  <a:pt x="8951169" y="14"/>
                </a:moveTo>
                <a:cubicBezTo>
                  <a:pt x="9704520" y="748"/>
                  <a:pt x="10578586" y="29202"/>
                  <a:pt x="11653845" y="98641"/>
                </a:cubicBezTo>
                <a:lnTo>
                  <a:pt x="12178450" y="134761"/>
                </a:lnTo>
                <a:lnTo>
                  <a:pt x="12178450" y="852282"/>
                </a:lnTo>
                <a:lnTo>
                  <a:pt x="12179808" y="852282"/>
                </a:lnTo>
                <a:lnTo>
                  <a:pt x="12179808" y="1752600"/>
                </a:lnTo>
                <a:lnTo>
                  <a:pt x="12179808" y="1981199"/>
                </a:lnTo>
                <a:lnTo>
                  <a:pt x="12179808" y="3200399"/>
                </a:lnTo>
                <a:lnTo>
                  <a:pt x="0" y="3200399"/>
                </a:lnTo>
                <a:lnTo>
                  <a:pt x="0" y="1981199"/>
                </a:lnTo>
                <a:lnTo>
                  <a:pt x="0" y="1752600"/>
                </a:lnTo>
                <a:lnTo>
                  <a:pt x="0" y="940776"/>
                </a:lnTo>
                <a:lnTo>
                  <a:pt x="0" y="852282"/>
                </a:lnTo>
                <a:lnTo>
                  <a:pt x="0" y="475166"/>
                </a:lnTo>
                <a:cubicBezTo>
                  <a:pt x="4768989" y="475166"/>
                  <a:pt x="5812206" y="-3043"/>
                  <a:pt x="8951169" y="14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FCEE95D-9257-43C5-AF9F-85F981F5C697}"/>
              </a:ext>
            </a:extLst>
          </p:cNvPr>
          <p:cNvSpPr txBox="1">
            <a:spLocks/>
          </p:cNvSpPr>
          <p:nvPr/>
        </p:nvSpPr>
        <p:spPr>
          <a:xfrm>
            <a:off x="684225" y="168613"/>
            <a:ext cx="10318738" cy="10857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b="1"/>
              <a:t>Operational Excellence</a:t>
            </a:r>
          </a:p>
        </p:txBody>
      </p:sp>
    </p:spTree>
    <p:extLst>
      <p:ext uri="{BB962C8B-B14F-4D97-AF65-F5344CB8AC3E}">
        <p14:creationId xmlns:p14="http://schemas.microsoft.com/office/powerpoint/2010/main" val="2724003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Production Work icon">
            <a:extLst>
              <a:ext uri="{FF2B5EF4-FFF2-40B4-BE49-F238E27FC236}">
                <a16:creationId xmlns:a16="http://schemas.microsoft.com/office/drawing/2014/main" id="{A49F7FC0-79E5-4CDC-93BA-C4D0C530D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479" y="1051559"/>
            <a:ext cx="1247775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Striped Right 3">
            <a:extLst>
              <a:ext uri="{FF2B5EF4-FFF2-40B4-BE49-F238E27FC236}">
                <a16:creationId xmlns:a16="http://schemas.microsoft.com/office/drawing/2014/main" id="{A1DCF654-CD42-4E75-AEA0-309893626274}"/>
              </a:ext>
            </a:extLst>
          </p:cNvPr>
          <p:cNvSpPr/>
          <p:nvPr/>
        </p:nvSpPr>
        <p:spPr>
          <a:xfrm>
            <a:off x="3954780" y="2661285"/>
            <a:ext cx="4640580" cy="111061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Deployment Reliable and Predictable</a:t>
            </a:r>
          </a:p>
        </p:txBody>
      </p:sp>
      <p:sp>
        <p:nvSpPr>
          <p:cNvPr id="6" name="Arrow: Striped Right 5">
            <a:extLst>
              <a:ext uri="{FF2B5EF4-FFF2-40B4-BE49-F238E27FC236}">
                <a16:creationId xmlns:a16="http://schemas.microsoft.com/office/drawing/2014/main" id="{004604FC-5ED5-4241-913A-CD9807BDF5F4}"/>
              </a:ext>
            </a:extLst>
          </p:cNvPr>
          <p:cNvSpPr/>
          <p:nvPr/>
        </p:nvSpPr>
        <p:spPr>
          <a:xfrm>
            <a:off x="3855720" y="1341120"/>
            <a:ext cx="4640580" cy="111061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Application Running in Production</a:t>
            </a:r>
          </a:p>
        </p:txBody>
      </p:sp>
      <p:pic>
        <p:nvPicPr>
          <p:cNvPr id="1028" name="Picture 4" descr="Image result for reliable icon">
            <a:extLst>
              <a:ext uri="{FF2B5EF4-FFF2-40B4-BE49-F238E27FC236}">
                <a16:creationId xmlns:a16="http://schemas.microsoft.com/office/drawing/2014/main" id="{9733A5D2-83CB-42AA-A347-65FC453A3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48" y="2451734"/>
            <a:ext cx="1392202" cy="135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Striped Right 7">
            <a:extLst>
              <a:ext uri="{FF2B5EF4-FFF2-40B4-BE49-F238E27FC236}">
                <a16:creationId xmlns:a16="http://schemas.microsoft.com/office/drawing/2014/main" id="{0938B337-2723-4C53-BA7C-9297623139D9}"/>
              </a:ext>
            </a:extLst>
          </p:cNvPr>
          <p:cNvSpPr/>
          <p:nvPr/>
        </p:nvSpPr>
        <p:spPr>
          <a:xfrm>
            <a:off x="4038600" y="3981450"/>
            <a:ext cx="4640580" cy="111061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Fast and Routine Deployment Process</a:t>
            </a:r>
          </a:p>
        </p:txBody>
      </p:sp>
      <p:pic>
        <p:nvPicPr>
          <p:cNvPr id="1030" name="Picture 6" descr="Image result for devsecops icon">
            <a:extLst>
              <a:ext uri="{FF2B5EF4-FFF2-40B4-BE49-F238E27FC236}">
                <a16:creationId xmlns:a16="http://schemas.microsoft.com/office/drawing/2014/main" id="{D1A29AFD-B346-4355-ACEB-93F77FA45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507" y="3882869"/>
            <a:ext cx="1874213" cy="135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834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ight Triangle 42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91790F-C6A0-43CE-BC99-05353D8486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80" b="4250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47" name="Flowchart: Document 46">
            <a:extLst>
              <a:ext uri="{FF2B5EF4-FFF2-40B4-BE49-F238E27FC236}">
                <a16:creationId xmlns:a16="http://schemas.microsoft.com/office/drawing/2014/main" id="{D22FBD32-C88A-4C1D-BC76-613A93944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04804" y="304807"/>
            <a:ext cx="6858000" cy="6248391"/>
          </a:xfrm>
          <a:prstGeom prst="flowChartDocumen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05138E-0CEE-4850-A5CB-5AF5A639D6F6}"/>
              </a:ext>
            </a:extLst>
          </p:cNvPr>
          <p:cNvSpPr txBox="1"/>
          <p:nvPr/>
        </p:nvSpPr>
        <p:spPr>
          <a:xfrm>
            <a:off x="691078" y="722902"/>
            <a:ext cx="4225893" cy="30772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Best Practises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3499997-BC46-4896-AEA5-37EC629D2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DA461E0-415F-4E8B-8B08-2C975693D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D1EDD03-89DD-456E-BB53-FA43BE25A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2A76E89-A44E-4207-8F8A-F853ED8A3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C81BA9D-E2BC-4AD2-B816-5DE100BC8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A155025-B3E7-46D2-B556-80A8E9083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AAE4CEE-0410-46B5-B649-E3754C539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86DDB39-DB80-43C8-A5AF-24AE5841B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F3BE8C2-40CB-46C0-9536-BA1C51AF92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E2D5D2E-1F38-48BC-B038-9DA190B87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289E300-BEF0-4977-919B-F3367CF87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12B4899-7298-454D-90B9-382ACAEAA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86FBE75-F4D3-48DD-85D2-593D0C1B3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E586789-549A-4D87-8967-6DCD5DEDF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66293A2-B541-4BE7-8C99-1B730BB4DA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2938820-6D84-479D-B608-354903781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8EE07FC-6A61-4C78-BAF6-86E2FD543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C4E5A61-6E0E-44DD-B47E-9547F3A5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48B355A-1131-4815-881C-3949360FA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73D903E-5A72-42B5-B741-95081B06E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5769BB5-F1CF-4A57-A2E8-2ED9F9DDF0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4F9ABF1-4E55-4D70-ACF2-DB7D62C7D4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FD75E62-63B6-4237-88D5-02A90DDFA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6A41C83-58E2-4EE6-864C-DB7DE375A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1162541-E8F8-4926-91B8-AD9F51415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3E6FB3D-A8E2-4B96-B87B-EEEC499F8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0766009-515D-4494-BFF6-AC554CBCD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4C1372F-2169-48C6-8AEB-411E8405B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73FA4F1-4239-4336-BB84-8E3BBCD7F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E90E0AA-C864-445E-AC17-96D1C90CB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D4D2F48-C2BF-4C1C-82B9-FEB42F3C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96BB855D-6213-4C07-A21A-F0250B89F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0085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ardrop 3">
            <a:extLst>
              <a:ext uri="{FF2B5EF4-FFF2-40B4-BE49-F238E27FC236}">
                <a16:creationId xmlns:a16="http://schemas.microsoft.com/office/drawing/2014/main" id="{5E6A64B5-D84B-497D-ABA9-4B0E68EB78EA}"/>
              </a:ext>
            </a:extLst>
          </p:cNvPr>
          <p:cNvSpPr/>
          <p:nvPr/>
        </p:nvSpPr>
        <p:spPr>
          <a:xfrm>
            <a:off x="1577340" y="1154430"/>
            <a:ext cx="2114550" cy="1611630"/>
          </a:xfrm>
          <a:prstGeom prst="teardrop">
            <a:avLst/>
          </a:prstGeom>
          <a:solidFill>
            <a:srgbClr val="00206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Application Design</a:t>
            </a:r>
          </a:p>
        </p:txBody>
      </p:sp>
      <p:sp>
        <p:nvSpPr>
          <p:cNvPr id="5" name="Teardrop 4">
            <a:extLst>
              <a:ext uri="{FF2B5EF4-FFF2-40B4-BE49-F238E27FC236}">
                <a16:creationId xmlns:a16="http://schemas.microsoft.com/office/drawing/2014/main" id="{A4DBB77C-7150-4F15-92F6-4CE71F61FB42}"/>
              </a:ext>
            </a:extLst>
          </p:cNvPr>
          <p:cNvSpPr/>
          <p:nvPr/>
        </p:nvSpPr>
        <p:spPr>
          <a:xfrm>
            <a:off x="4895850" y="1177290"/>
            <a:ext cx="2114550" cy="1611630"/>
          </a:xfrm>
          <a:prstGeom prst="teardrop">
            <a:avLst/>
          </a:prstGeom>
          <a:solidFill>
            <a:srgbClr val="00206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Monitoring</a:t>
            </a:r>
          </a:p>
        </p:txBody>
      </p:sp>
      <p:sp>
        <p:nvSpPr>
          <p:cNvPr id="6" name="Teardrop 5">
            <a:extLst>
              <a:ext uri="{FF2B5EF4-FFF2-40B4-BE49-F238E27FC236}">
                <a16:creationId xmlns:a16="http://schemas.microsoft.com/office/drawing/2014/main" id="{BEC16650-A262-4055-ABB3-E1C42C5104DF}"/>
              </a:ext>
            </a:extLst>
          </p:cNvPr>
          <p:cNvSpPr/>
          <p:nvPr/>
        </p:nvSpPr>
        <p:spPr>
          <a:xfrm>
            <a:off x="8077200" y="1295400"/>
            <a:ext cx="2346960" cy="1611630"/>
          </a:xfrm>
          <a:prstGeom prst="teardrop">
            <a:avLst/>
          </a:prstGeom>
          <a:solidFill>
            <a:srgbClr val="00206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Application Performance Management</a:t>
            </a:r>
          </a:p>
        </p:txBody>
      </p:sp>
      <p:sp>
        <p:nvSpPr>
          <p:cNvPr id="7" name="Teardrop 6">
            <a:extLst>
              <a:ext uri="{FF2B5EF4-FFF2-40B4-BE49-F238E27FC236}">
                <a16:creationId xmlns:a16="http://schemas.microsoft.com/office/drawing/2014/main" id="{74F10D22-709D-4CDD-A0E0-5B94526D66A6}"/>
              </a:ext>
            </a:extLst>
          </p:cNvPr>
          <p:cNvSpPr/>
          <p:nvPr/>
        </p:nvSpPr>
        <p:spPr>
          <a:xfrm>
            <a:off x="1461135" y="3596640"/>
            <a:ext cx="2346960" cy="1611630"/>
          </a:xfrm>
          <a:prstGeom prst="teardrop">
            <a:avLst/>
          </a:prstGeom>
          <a:solidFill>
            <a:srgbClr val="00206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Code Deployment</a:t>
            </a:r>
          </a:p>
        </p:txBody>
      </p:sp>
      <p:sp>
        <p:nvSpPr>
          <p:cNvPr id="8" name="Teardrop 7">
            <a:extLst>
              <a:ext uri="{FF2B5EF4-FFF2-40B4-BE49-F238E27FC236}">
                <a16:creationId xmlns:a16="http://schemas.microsoft.com/office/drawing/2014/main" id="{EBED3FBF-B600-41AD-9E8F-2DEEFB2640CF}"/>
              </a:ext>
            </a:extLst>
          </p:cNvPr>
          <p:cNvSpPr/>
          <p:nvPr/>
        </p:nvSpPr>
        <p:spPr>
          <a:xfrm>
            <a:off x="4779645" y="3596640"/>
            <a:ext cx="2346960" cy="1611630"/>
          </a:xfrm>
          <a:prstGeom prst="teardrop">
            <a:avLst/>
          </a:prstGeom>
          <a:solidFill>
            <a:srgbClr val="00206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Infrastructure Provisioning</a:t>
            </a:r>
          </a:p>
        </p:txBody>
      </p:sp>
      <p:sp>
        <p:nvSpPr>
          <p:cNvPr id="9" name="Teardrop 8">
            <a:extLst>
              <a:ext uri="{FF2B5EF4-FFF2-40B4-BE49-F238E27FC236}">
                <a16:creationId xmlns:a16="http://schemas.microsoft.com/office/drawing/2014/main" id="{BFCA6D4C-F1B0-4753-A70E-EC3F28759CD5}"/>
              </a:ext>
            </a:extLst>
          </p:cNvPr>
          <p:cNvSpPr/>
          <p:nvPr/>
        </p:nvSpPr>
        <p:spPr>
          <a:xfrm>
            <a:off x="7915275" y="3783330"/>
            <a:ext cx="2346960" cy="1611630"/>
          </a:xfrm>
          <a:prstGeom prst="teardrop">
            <a:avLst/>
          </a:prstGeom>
          <a:solidFill>
            <a:srgbClr val="00206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3235288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sing Dynatrace to master the 5 pillars of the AWS Well-Architected  Framework (Part 1) | Dynatrace news">
            <a:extLst>
              <a:ext uri="{FF2B5EF4-FFF2-40B4-BE49-F238E27FC236}">
                <a16:creationId xmlns:a16="http://schemas.microsoft.com/office/drawing/2014/main" id="{D807236F-A1FA-4034-9180-27516656F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59" y="3634714"/>
            <a:ext cx="9748148" cy="303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DD2644-B1F7-45EB-96F9-9FEAB3649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94" y="930478"/>
            <a:ext cx="2297265" cy="2580489"/>
          </a:xfrm>
          <a:prstGeom prst="rect">
            <a:avLst/>
          </a:pr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F8000D49-917A-4ADD-8E6A-90099AA3B543}"/>
              </a:ext>
            </a:extLst>
          </p:cNvPr>
          <p:cNvSpPr txBox="1">
            <a:spLocks/>
          </p:cNvSpPr>
          <p:nvPr/>
        </p:nvSpPr>
        <p:spPr>
          <a:xfrm>
            <a:off x="338694" y="192146"/>
            <a:ext cx="12362353" cy="21597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GB" sz="2400" dirty="0"/>
              <a:t>Key Pillars of Azure Well Architect Frameworks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15A628-91F0-4789-9E01-C46E42A96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661" y="952106"/>
            <a:ext cx="2297265" cy="25804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0256CB-2847-49B1-9B3B-D4CAF9208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155" y="952106"/>
            <a:ext cx="2297265" cy="25804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220079-9B2F-4FC1-90D5-30F3661A9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443" y="930479"/>
            <a:ext cx="2297265" cy="25804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D72541-E245-4AD0-AB06-F48EFA191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1790" y="930479"/>
            <a:ext cx="2297265" cy="258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6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CC099DD-8E7F-4878-A418-76859A85E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DEBDB6E-6E9D-48C5-8C66-EC8D1AC84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B1C1573-D299-448C-8A04-C9E227046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D0AE86A-F86F-4CBE-9CAD-B508CD66DF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37F07FB-5D28-409C-BEFF-56E4E0470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F314C2B-7573-4DB8-AD6D-D07CE831E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AB0E5B9-7A69-4C8F-832C-385E34CF94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3EE5250-5184-40BF-9DF2-E25C8ED2F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45F0B04-CD2F-4DFA-BC25-7CD1B4723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120A221-52E9-45D0-A6EA-2E4B7BA9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EF69602-360C-4C8D-A2EC-558B20F58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20FAB78-4165-4488-A328-3396610F0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ECEB49-DD6B-46B0-96F6-9B56A3AA9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9BB7828-91C2-45AB-B2EB-A77E93E5D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58D9842-FFBE-40DA-AD41-4067978A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A9D92EE-93D9-42DE-9645-2C81E20E0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18C150F-1B6F-4BD1-9052-EA20D0294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CCDB6DC-96CE-4D4A-917E-DAC577483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1C4B445-E267-49A6-AB25-07B182211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58BDCEC-CCF4-470A-A624-152E41F98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55D99E0-6D1B-4979-BC1C-0F54F485A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8BFEC78-630A-4A9D-B4BF-92B08A158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DFC065A-13A3-45D2-ACB7-1068F4A69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2551881-1E40-4ABC-A1FC-686D1B2D2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445FBD3-DA73-4FF1-8388-AED59D767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B492AB2-E246-471D-A23E-7A279EDAE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5DDB3BB-3E22-49A4-B920-BBC68FD6D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44814FE-01E1-4C6F-AE3A-46BDA527B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90DA665-0CFA-4ADB-89FF-9F79AC293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249E6A0-5BFC-4622-B59D-F5082F67B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BD83E7E-1DA8-4060-9D1A-803D06542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94C0F59-9A0F-4340-BCD2-20B5BBBE5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A7050958-138C-4DA8-9DF5-1A9D65C19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133265" y="-2152219"/>
            <a:ext cx="6858000" cy="11162439"/>
          </a:xfrm>
          <a:custGeom>
            <a:avLst/>
            <a:gdLst>
              <a:gd name="connsiteX0" fmla="*/ 6858000 w 6858000"/>
              <a:gd name="connsiteY0" fmla="*/ 0 h 11162439"/>
              <a:gd name="connsiteX1" fmla="*/ 6858000 w 6858000"/>
              <a:gd name="connsiteY1" fmla="*/ 7095240 h 11162439"/>
              <a:gd name="connsiteX2" fmla="*/ 6857998 w 6858000"/>
              <a:gd name="connsiteY2" fmla="*/ 7095240 h 11162439"/>
              <a:gd name="connsiteX3" fmla="*/ 6857998 w 6858000"/>
              <a:gd name="connsiteY3" fmla="*/ 10339528 h 11162439"/>
              <a:gd name="connsiteX4" fmla="*/ 0 w 6858000"/>
              <a:gd name="connsiteY4" fmla="*/ 10925458 h 11162439"/>
              <a:gd name="connsiteX5" fmla="*/ 0 w 6858000"/>
              <a:gd name="connsiteY5" fmla="*/ 7095240 h 11162439"/>
              <a:gd name="connsiteX6" fmla="*/ 0 w 6858000"/>
              <a:gd name="connsiteY6" fmla="*/ 6778313 h 11162439"/>
              <a:gd name="connsiteX7" fmla="*/ 0 w 6858000"/>
              <a:gd name="connsiteY7" fmla="*/ 0 h 1116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11162439">
                <a:moveTo>
                  <a:pt x="6858000" y="0"/>
                </a:moveTo>
                <a:lnTo>
                  <a:pt x="6858000" y="7095240"/>
                </a:lnTo>
                <a:lnTo>
                  <a:pt x="6857998" y="7095240"/>
                </a:lnTo>
                <a:lnTo>
                  <a:pt x="6857998" y="10339528"/>
                </a:lnTo>
                <a:cubicBezTo>
                  <a:pt x="3428999" y="10339528"/>
                  <a:pt x="3428999" y="11696417"/>
                  <a:pt x="0" y="10925458"/>
                </a:cubicBezTo>
                <a:lnTo>
                  <a:pt x="0" y="7095240"/>
                </a:lnTo>
                <a:lnTo>
                  <a:pt x="0" y="677831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3D stairs design">
            <a:extLst>
              <a:ext uri="{FF2B5EF4-FFF2-40B4-BE49-F238E27FC236}">
                <a16:creationId xmlns:a16="http://schemas.microsoft.com/office/drawing/2014/main" id="{59205EF9-D64F-4D83-BB45-88C5A1798E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t="16573" r="-1" b="1544"/>
          <a:stretch/>
        </p:blipFill>
        <p:spPr>
          <a:xfrm>
            <a:off x="-18954" y="10"/>
            <a:ext cx="11167367" cy="6857990"/>
          </a:xfrm>
          <a:custGeom>
            <a:avLst/>
            <a:gdLst/>
            <a:ahLst/>
            <a:cxnLst/>
            <a:rect l="l" t="t" r="r" b="b"/>
            <a:pathLst>
              <a:path w="12142767" h="6858000">
                <a:moveTo>
                  <a:pt x="0" y="0"/>
                </a:moveTo>
                <a:lnTo>
                  <a:pt x="11251490" y="0"/>
                </a:lnTo>
                <a:lnTo>
                  <a:pt x="11255634" y="308191"/>
                </a:lnTo>
                <a:cubicBezTo>
                  <a:pt x="11341049" y="3428907"/>
                  <a:pt x="12695043" y="3532715"/>
                  <a:pt x="11886084" y="6854559"/>
                </a:cubicBezTo>
                <a:lnTo>
                  <a:pt x="7539784" y="6854559"/>
                </a:lnTo>
                <a:lnTo>
                  <a:pt x="75397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AAC091-4267-46F2-B9F2-E8563F664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25" y="746841"/>
            <a:ext cx="9339075" cy="2682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>
                <a:solidFill>
                  <a:srgbClr val="FFFFFF"/>
                </a:solidFill>
              </a:rPr>
              <a:t>Performance Efficiency</a:t>
            </a:r>
            <a:br>
              <a:rPr lang="en-US" sz="5400" b="1">
                <a:solidFill>
                  <a:srgbClr val="FFFFFF"/>
                </a:solidFill>
              </a:rPr>
            </a:br>
            <a:endParaRPr lang="en-US" sz="5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677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637358-5F43-4C18-BA6E-D859AB0A745A}"/>
              </a:ext>
            </a:extLst>
          </p:cNvPr>
          <p:cNvSpPr/>
          <p:nvPr/>
        </p:nvSpPr>
        <p:spPr>
          <a:xfrm>
            <a:off x="4480560" y="617220"/>
            <a:ext cx="3577590" cy="17487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System to meets the Customer Demands efficiently</a:t>
            </a:r>
          </a:p>
        </p:txBody>
      </p:sp>
      <p:pic>
        <p:nvPicPr>
          <p:cNvPr id="2050" name="Picture 2" descr="See related image detail">
            <a:extLst>
              <a:ext uri="{FF2B5EF4-FFF2-40B4-BE49-F238E27FC236}">
                <a16:creationId xmlns:a16="http://schemas.microsoft.com/office/drawing/2014/main" id="{BD1DF2B6-3347-41D7-A8AA-D8F667B25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610" y="834390"/>
            <a:ext cx="1120140" cy="112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2F72A37-D1A1-4AC3-BC7D-E91581B300DC}"/>
              </a:ext>
            </a:extLst>
          </p:cNvPr>
          <p:cNvSpPr/>
          <p:nvPr/>
        </p:nvSpPr>
        <p:spPr>
          <a:xfrm>
            <a:off x="6781800" y="3512820"/>
            <a:ext cx="3577590" cy="17487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Scaling the System Appropriately</a:t>
            </a:r>
          </a:p>
        </p:txBody>
      </p:sp>
      <p:pic>
        <p:nvPicPr>
          <p:cNvPr id="2052" name="Picture 4" descr="Image result for scaling icon">
            <a:extLst>
              <a:ext uri="{FF2B5EF4-FFF2-40B4-BE49-F238E27FC236}">
                <a16:creationId xmlns:a16="http://schemas.microsoft.com/office/drawing/2014/main" id="{B1B8BEF0-05F5-4155-83EB-A492BF1AF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092768"/>
            <a:ext cx="2438400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633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0297160-077C-4B0C-9F1E-6519CEDB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1F77CDE-CC8E-40E6-8745-8D7CB6208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3FCA172-142C-4352-A938-33B43EC3B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53BB53B-6660-4F6B-8C3C-4EAA148CF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21D1E67-3038-4399-8F14-244731FAE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9A17FB9-5481-4E6D-A157-C4A1D8F29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B5B4D4B-6074-48B5-B7D7-5B22BDC2A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FE68CF5-4975-4F0E-98F8-E40F12E8F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63AD0D6-BFAB-41EE-A0DD-BFEB6844D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7EA9615-8E94-4E0C-BAF0-C52132326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6A76D71-0BE7-402F-BF24-CB0154E2A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B18C09B-8FB5-4D88-B4FF-2090E7818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A06FA18-2473-40B2-8AE0-DEDDC5E9A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87746C-FE57-4160-B924-6B283B332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7337AAE-EB93-4FBD-9904-036641260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6FA7169-C5DB-4F02-935F-AA39EDA4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4195B93-DBB3-4197-8D91-A786D4753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F2FF9EB-46CC-4A22-AF8A-9D11BC966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631DADE-538C-4EA4-9D90-3AED82E01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35A7E2F-77A0-48A1-A881-1A12940D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AC39BAD-DB08-4260-BCE5-4E1FB09A4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68F31ED-A97B-4A9A-9F56-221FFB7A3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362574E-3A61-4C31-915F-F541B7BE0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32BD431-3E1E-4528-AC59-5A23CE4C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DE7131F-209C-4427-96DA-26E0E973E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283DFDB-6A1C-41B8-B590-966064699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DA3D6B3-30E3-4C45-A709-4F775DB84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F481924-9C4A-4A91-8AB4-D796F33D7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3787DCF-DA69-4379-94AB-C361DF326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53DC9D9-196D-4C02-982F-935945BD5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2AF9976-A85B-4FAC-ACA0-7B4F06D18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FD38ACD-F4A1-4970-BE99-87B0A0482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ight Triangle 80">
            <a:extLst>
              <a:ext uri="{FF2B5EF4-FFF2-40B4-BE49-F238E27FC236}">
                <a16:creationId xmlns:a16="http://schemas.microsoft.com/office/drawing/2014/main" id="{429C64BC-8915-422E-9361-EE04C48FF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261028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05138E-0CEE-4850-A5CB-5AF5A639D6F6}"/>
              </a:ext>
            </a:extLst>
          </p:cNvPr>
          <p:cNvSpPr txBox="1"/>
          <p:nvPr/>
        </p:nvSpPr>
        <p:spPr>
          <a:xfrm>
            <a:off x="691078" y="722903"/>
            <a:ext cx="3930417" cy="2479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Best </a:t>
            </a:r>
            <a:r>
              <a:rPr lang="en-US" sz="54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Practises</a:t>
            </a:r>
            <a:endParaRPr lang="en-US" sz="54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91790F-C6A0-43CE-BC99-05353D8486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80" b="4250"/>
          <a:stretch/>
        </p:blipFill>
        <p:spPr>
          <a:xfrm>
            <a:off x="5106340" y="1629783"/>
            <a:ext cx="6382411" cy="359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Autoscaling icon">
            <a:extLst>
              <a:ext uri="{FF2B5EF4-FFF2-40B4-BE49-F238E27FC236}">
                <a16:creationId xmlns:a16="http://schemas.microsoft.com/office/drawing/2014/main" id="{05CC28D8-5F6B-49DD-BC7D-CADABDE36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335" y="425768"/>
            <a:ext cx="20002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81C07B-BCE3-4636-AF0B-BE842DE0C111}"/>
              </a:ext>
            </a:extLst>
          </p:cNvPr>
          <p:cNvSpPr txBox="1"/>
          <p:nvPr/>
        </p:nvSpPr>
        <p:spPr>
          <a:xfrm>
            <a:off x="4400550" y="1072634"/>
            <a:ext cx="2526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Autoscaling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A9BBC7-C338-4251-A319-D4260620E937}"/>
              </a:ext>
            </a:extLst>
          </p:cNvPr>
          <p:cNvSpPr txBox="1"/>
          <p:nvPr/>
        </p:nvSpPr>
        <p:spPr>
          <a:xfrm>
            <a:off x="6385560" y="2390894"/>
            <a:ext cx="3888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Background Jobs</a:t>
            </a:r>
          </a:p>
        </p:txBody>
      </p:sp>
      <p:pic>
        <p:nvPicPr>
          <p:cNvPr id="3076" name="Picture 4" descr="Image result for background jobs icon">
            <a:extLst>
              <a:ext uri="{FF2B5EF4-FFF2-40B4-BE49-F238E27FC236}">
                <a16:creationId xmlns:a16="http://schemas.microsoft.com/office/drawing/2014/main" id="{4CEEE016-E018-4EAD-9A89-329325F93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852" y="1976126"/>
            <a:ext cx="2652713" cy="118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5BE0B8-634B-448D-975E-523DD724BEC8}"/>
              </a:ext>
            </a:extLst>
          </p:cNvPr>
          <p:cNvSpPr txBox="1"/>
          <p:nvPr/>
        </p:nvSpPr>
        <p:spPr>
          <a:xfrm>
            <a:off x="5886450" y="4212074"/>
            <a:ext cx="3888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Caching</a:t>
            </a:r>
          </a:p>
        </p:txBody>
      </p:sp>
      <p:pic>
        <p:nvPicPr>
          <p:cNvPr id="3078" name="Picture 6" descr="Image result for Cache Icon">
            <a:extLst>
              <a:ext uri="{FF2B5EF4-FFF2-40B4-BE49-F238E27FC236}">
                <a16:creationId xmlns:a16="http://schemas.microsoft.com/office/drawing/2014/main" id="{2A7AEBC1-B11D-4332-82F4-C6874C53D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5" y="3354646"/>
            <a:ext cx="212407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986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8" name="Right Triangle 167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70" name="Rectangle 169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B19EC7B8-C390-4F1B-8960-E6D324510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7CEE1CC1-2CD0-4957-8A12-48FA80C0C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4901FEB-A7C2-457B-A124-AD433B041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C76048A8-79AA-454C-BD3E-3004F7426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7B51975-25FE-4328-9815-2AA302F28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B440B47E-6D3E-4978-B887-B53DA0BFF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D94D0A1-D760-40DE-B758-008B93D58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F9E590CB-0538-40D7-9CAC-1BBD39CC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5D7C67DA-B2AA-46E2-8065-1F862A6F7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C0C2ED54-1B65-4F4A-B14B-41FC05B37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EAE5BBBC-F576-4D54-BF67-C00BB1F4F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90D490E7-12F8-40DC-A9C1-D119667EE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6C855383-9F21-4BDA-8FCA-22AF3D69F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FC3E600C-E08A-418E-B30E-2B0FC15DF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980D58F-BD3F-4B47-9BD2-888B0D9D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43544818-9B28-4A71-8D7B-80727A532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101FFBC7-035F-48C5-91FA-4A4973FC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D6195BC5-BB4E-4F3F-8378-0B308B425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2404171-AF5C-4FA1-9D4E-DCF75562B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BAD45A86-9385-473D-9DBF-565E0A94A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DBA5A228-913F-4D4F-AB25-537293624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87E8BFE-D92E-4EB3-ADD1-FB75CAA68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08756FCD-8335-4089-B4EE-13D629E53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A9707D7B-937E-4DC3-87BA-B7B704268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AB1A72DC-3F29-4488-9051-C21E1CBB7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56DAD76-815C-4F16-98CF-8E8BE1965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1AF2F8C5-6691-4EBD-B42E-4B17DF1ED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32ED14D-1C00-41C8-849C-030A1434E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62F296F5-9867-45CA-BF0A-EF216F6A8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3B72471-9DB5-428B-AF52-E11E03B9F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B8656B49-5277-4610-BD7B-F5D98170B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1A47399-8F78-4DB1-BD21-1166BCB26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" name="Right Triangle 204">
            <a:extLst>
              <a:ext uri="{FF2B5EF4-FFF2-40B4-BE49-F238E27FC236}">
                <a16:creationId xmlns:a16="http://schemas.microsoft.com/office/drawing/2014/main" id="{F952A221-69C2-46B3-890D-354CA5961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5810332" y="-28672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1553BA-E646-446C-8F91-A1879ACF6176}"/>
              </a:ext>
            </a:extLst>
          </p:cNvPr>
          <p:cNvSpPr txBox="1"/>
          <p:nvPr/>
        </p:nvSpPr>
        <p:spPr>
          <a:xfrm>
            <a:off x="1169071" y="722904"/>
            <a:ext cx="9821130" cy="10759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Content Delivery Network</a:t>
            </a:r>
          </a:p>
        </p:txBody>
      </p:sp>
      <p:pic>
        <p:nvPicPr>
          <p:cNvPr id="4098" name="Picture 2" descr="CDN diagram">
            <a:extLst>
              <a:ext uri="{FF2B5EF4-FFF2-40B4-BE49-F238E27FC236}">
                <a16:creationId xmlns:a16="http://schemas.microsoft.com/office/drawing/2014/main" id="{2404CCF9-2255-47FB-9E32-579725833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21255" y="2884564"/>
            <a:ext cx="8143226" cy="325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393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8ED996-8DA1-4B92-B90F-AE878A33D355}"/>
              </a:ext>
            </a:extLst>
          </p:cNvPr>
          <p:cNvSpPr txBox="1"/>
          <p:nvPr/>
        </p:nvSpPr>
        <p:spPr>
          <a:xfrm>
            <a:off x="1185435" y="791484"/>
            <a:ext cx="9821130" cy="10759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 Partitioning</a:t>
            </a:r>
          </a:p>
        </p:txBody>
      </p:sp>
      <p:pic>
        <p:nvPicPr>
          <p:cNvPr id="5124" name="Picture 4" descr="See the source image">
            <a:extLst>
              <a:ext uri="{FF2B5EF4-FFF2-40B4-BE49-F238E27FC236}">
                <a16:creationId xmlns:a16="http://schemas.microsoft.com/office/drawing/2014/main" id="{544C6590-3632-4F46-8EC6-84FCA0474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965" y="2736533"/>
            <a:ext cx="638175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800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Right Triangle 125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19EC7B8-C390-4F1B-8960-E6D324510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CEE1CC1-2CD0-4957-8A12-48FA80C0C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4901FEB-A7C2-457B-A124-AD433B041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76048A8-79AA-454C-BD3E-3004F7426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7B51975-25FE-4328-9815-2AA302F28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B440B47E-6D3E-4978-B887-B53DA0BFF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FD94D0A1-D760-40DE-B758-008B93D58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9E590CB-0538-40D7-9CAC-1BBD39CC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D7C67DA-B2AA-46E2-8065-1F862A6F7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C0C2ED54-1B65-4F4A-B14B-41FC05B37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EAE5BBBC-F576-4D54-BF67-C00BB1F4F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0D490E7-12F8-40DC-A9C1-D119667EE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6C855383-9F21-4BDA-8FCA-22AF3D69F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C3E600C-E08A-418E-B30E-2B0FC15DF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E980D58F-BD3F-4B47-9BD2-888B0D9D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3544818-9B28-4A71-8D7B-80727A532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101FFBC7-035F-48C5-91FA-4A4973FC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D6195BC5-BB4E-4F3F-8378-0B308B425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02404171-AF5C-4FA1-9D4E-DCF75562B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BAD45A86-9385-473D-9DBF-565E0A94A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DBA5A228-913F-4D4F-AB25-537293624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87E8BFE-D92E-4EB3-ADD1-FB75CAA68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08756FCD-8335-4089-B4EE-13D629E53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9707D7B-937E-4DC3-87BA-B7B704268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AB1A72DC-3F29-4488-9051-C21E1CBB7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956DAD76-815C-4F16-98CF-8E8BE1965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1AF2F8C5-6691-4EBD-B42E-4B17DF1ED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32ED14D-1C00-41C8-849C-030A1434E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62F296F5-9867-45CA-BF0A-EF216F6A8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53B72471-9DB5-428B-AF52-E11E03B9F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B8656B49-5277-4610-BD7B-F5D98170B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F1A47399-8F78-4DB1-BD21-1166BCB26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Right Triangle 162">
            <a:extLst>
              <a:ext uri="{FF2B5EF4-FFF2-40B4-BE49-F238E27FC236}">
                <a16:creationId xmlns:a16="http://schemas.microsoft.com/office/drawing/2014/main" id="{F952A221-69C2-46B3-890D-354CA5961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5810332" y="-28672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A834FA-B175-4E7E-9008-F56BBFBA2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775" y="2075172"/>
            <a:ext cx="9821130" cy="107590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9800" dirty="0"/>
              <a:t>Thank You.</a:t>
            </a:r>
            <a:br>
              <a:rPr lang="en-US" sz="9800" dirty="0"/>
            </a:br>
            <a:br>
              <a:rPr lang="en-US" sz="2200" dirty="0"/>
            </a:br>
            <a:r>
              <a:rPr lang="en-US" sz="4000" dirty="0">
                <a:highlight>
                  <a:srgbClr val="FFFF00"/>
                </a:highlight>
              </a:rPr>
              <a:t>Subscribe to SHAN CloudOps</a:t>
            </a:r>
            <a:endParaRPr lang="en-US" sz="2200" dirty="0">
              <a:highlight>
                <a:srgbClr val="FFFF00"/>
              </a:highlight>
            </a:endParaRPr>
          </a:p>
        </p:txBody>
      </p:sp>
      <p:pic>
        <p:nvPicPr>
          <p:cNvPr id="90" name="Graphic 89" descr="Thumbs Up Sign">
            <a:extLst>
              <a:ext uri="{FF2B5EF4-FFF2-40B4-BE49-F238E27FC236}">
                <a16:creationId xmlns:a16="http://schemas.microsoft.com/office/drawing/2014/main" id="{8D9C56BF-A9CC-4B0E-9D1D-042D58016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4223" y="2884564"/>
            <a:ext cx="3257291" cy="325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54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E16396D-FDC8-4B4E-9E0D-84DFE02DEF8A}"/>
              </a:ext>
            </a:extLst>
          </p:cNvPr>
          <p:cNvSpPr/>
          <p:nvPr/>
        </p:nvSpPr>
        <p:spPr>
          <a:xfrm>
            <a:off x="122548" y="714597"/>
            <a:ext cx="11693896" cy="579996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7D036DE-AE9C-4AFB-9508-AD3EBC08CD32}"/>
              </a:ext>
            </a:extLst>
          </p:cNvPr>
          <p:cNvSpPr/>
          <p:nvPr/>
        </p:nvSpPr>
        <p:spPr>
          <a:xfrm>
            <a:off x="122548" y="1084211"/>
            <a:ext cx="11870709" cy="543035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Right Triangle 180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B19EC7B8-C390-4F1B-8960-E6D324510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CEE1CC1-2CD0-4957-8A12-48FA80C0C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34901FEB-A7C2-457B-A124-AD433B041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C76048A8-79AA-454C-BD3E-3004F7426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7B51975-25FE-4328-9815-2AA302F28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B440B47E-6D3E-4978-B887-B53DA0BFF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D94D0A1-D760-40DE-B758-008B93D58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9E590CB-0538-40D7-9CAC-1BBD39CC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D7C67DA-B2AA-46E2-8065-1F862A6F7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C0C2ED54-1B65-4F4A-B14B-41FC05B37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EAE5BBBC-F576-4D54-BF67-C00BB1F4F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90D490E7-12F8-40DC-A9C1-D119667EE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6C855383-9F21-4BDA-8FCA-22AF3D69F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FC3E600C-E08A-418E-B30E-2B0FC15DF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E980D58F-BD3F-4B47-9BD2-888B0D9D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43544818-9B28-4A71-8D7B-80727A532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01FFBC7-035F-48C5-91FA-4A4973FC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D6195BC5-BB4E-4F3F-8378-0B308B425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02404171-AF5C-4FA1-9D4E-DCF75562B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BAD45A86-9385-473D-9DBF-565E0A94A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DBA5A228-913F-4D4F-AB25-537293624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A87E8BFE-D92E-4EB3-ADD1-FB75CAA68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08756FCD-8335-4089-B4EE-13D629E53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A9707D7B-937E-4DC3-87BA-B7B704268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AB1A72DC-3F29-4488-9051-C21E1CBB7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956DAD76-815C-4F16-98CF-8E8BE1965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1AF2F8C5-6691-4EBD-B42E-4B17DF1ED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D32ED14D-1C00-41C8-849C-030A1434E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2F296F5-9867-45CA-BF0A-EF216F6A8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53B72471-9DB5-428B-AF52-E11E03B9F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8656B49-5277-4610-BD7B-F5D98170B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F1A47399-8F78-4DB1-BD21-1166BCB26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8" name="Right Triangle 217">
            <a:extLst>
              <a:ext uri="{FF2B5EF4-FFF2-40B4-BE49-F238E27FC236}">
                <a16:creationId xmlns:a16="http://schemas.microsoft.com/office/drawing/2014/main" id="{F952A221-69C2-46B3-890D-354CA5961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0812B-AC37-49DD-9D8F-369F9C8FD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3" y="-18397"/>
            <a:ext cx="9319323" cy="56127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2060"/>
                </a:solidFill>
              </a:rPr>
              <a:t>Framework Supporting Elements</a:t>
            </a:r>
          </a:p>
        </p:txBody>
      </p:sp>
      <p:sp>
        <p:nvSpPr>
          <p:cNvPr id="5" name="Flowchart: Preparation 4">
            <a:extLst>
              <a:ext uri="{FF2B5EF4-FFF2-40B4-BE49-F238E27FC236}">
                <a16:creationId xmlns:a16="http://schemas.microsoft.com/office/drawing/2014/main" id="{291B1E31-A8B8-4515-8361-B4E8C3D8C892}"/>
              </a:ext>
            </a:extLst>
          </p:cNvPr>
          <p:cNvSpPr/>
          <p:nvPr/>
        </p:nvSpPr>
        <p:spPr>
          <a:xfrm>
            <a:off x="375554" y="2174820"/>
            <a:ext cx="3749091" cy="3085336"/>
          </a:xfrm>
          <a:prstGeom prst="flowChartPreparat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060"/>
              </a:solidFill>
            </a:endParaRPr>
          </a:p>
        </p:txBody>
      </p:sp>
      <p:sp>
        <p:nvSpPr>
          <p:cNvPr id="146" name="Flowchart: Preparation 145">
            <a:extLst>
              <a:ext uri="{FF2B5EF4-FFF2-40B4-BE49-F238E27FC236}">
                <a16:creationId xmlns:a16="http://schemas.microsoft.com/office/drawing/2014/main" id="{035BAFB3-BFB8-4C17-B4ED-FCFBB181E168}"/>
              </a:ext>
            </a:extLst>
          </p:cNvPr>
          <p:cNvSpPr/>
          <p:nvPr/>
        </p:nvSpPr>
        <p:spPr>
          <a:xfrm>
            <a:off x="6683842" y="2989505"/>
            <a:ext cx="2062024" cy="1497768"/>
          </a:xfrm>
          <a:prstGeom prst="flowChartPreparation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002060"/>
                </a:solidFill>
              </a:rPr>
              <a:t>Azure Well-Architected Framework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1564E6E-B83E-4208-AC70-93B496143F65}"/>
              </a:ext>
            </a:extLst>
          </p:cNvPr>
          <p:cNvCxnSpPr>
            <a:cxnSpLocks/>
            <a:stCxn id="5" idx="3"/>
            <a:endCxn id="146" idx="1"/>
          </p:cNvCxnSpPr>
          <p:nvPr/>
        </p:nvCxnSpPr>
        <p:spPr>
          <a:xfrm>
            <a:off x="4124645" y="3717488"/>
            <a:ext cx="2559197" cy="20901"/>
          </a:xfrm>
          <a:prstGeom prst="line">
            <a:avLst/>
          </a:prstGeom>
          <a:ln w="571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85C005D-FD3A-425F-AF43-9DD47FC91F59}"/>
              </a:ext>
            </a:extLst>
          </p:cNvPr>
          <p:cNvSpPr txBox="1"/>
          <p:nvPr/>
        </p:nvSpPr>
        <p:spPr>
          <a:xfrm>
            <a:off x="1844232" y="2550459"/>
            <a:ext cx="184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Reliability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BD7CF432-C183-4432-862D-5E6D1EB932B5}"/>
              </a:ext>
            </a:extLst>
          </p:cNvPr>
          <p:cNvSpPr txBox="1"/>
          <p:nvPr/>
        </p:nvSpPr>
        <p:spPr>
          <a:xfrm>
            <a:off x="1448510" y="2989820"/>
            <a:ext cx="224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Cost Optimization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55E5494E-AC37-4BD1-920A-9D019B3D07B0}"/>
              </a:ext>
            </a:extLst>
          </p:cNvPr>
          <p:cNvSpPr txBox="1"/>
          <p:nvPr/>
        </p:nvSpPr>
        <p:spPr>
          <a:xfrm>
            <a:off x="888225" y="3537339"/>
            <a:ext cx="2856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Operational Excellence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F5CF3C3A-B96E-4C93-8913-1CB07F3E2045}"/>
              </a:ext>
            </a:extLst>
          </p:cNvPr>
          <p:cNvSpPr txBox="1"/>
          <p:nvPr/>
        </p:nvSpPr>
        <p:spPr>
          <a:xfrm>
            <a:off x="1138078" y="4106988"/>
            <a:ext cx="2856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Performance Efficiency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F866B063-4637-4963-B94D-95EF19D819E4}"/>
              </a:ext>
            </a:extLst>
          </p:cNvPr>
          <p:cNvSpPr txBox="1"/>
          <p:nvPr/>
        </p:nvSpPr>
        <p:spPr>
          <a:xfrm>
            <a:off x="1882517" y="4618457"/>
            <a:ext cx="2856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Security</a:t>
            </a:r>
          </a:p>
        </p:txBody>
      </p:sp>
      <p:pic>
        <p:nvPicPr>
          <p:cNvPr id="10" name="Picture 4" descr="Reliability Icon Images, Stock Photos &amp; Vectors | Shutterstock">
            <a:extLst>
              <a:ext uri="{FF2B5EF4-FFF2-40B4-BE49-F238E27FC236}">
                <a16:creationId xmlns:a16="http://schemas.microsoft.com/office/drawing/2014/main" id="{09A13185-C0FF-4441-8DAD-5F43BDD35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510" y="2542384"/>
            <a:ext cx="357522" cy="38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350D71-4D35-4ACC-96B1-1D9734596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555" y="2946442"/>
            <a:ext cx="538627" cy="491633"/>
          </a:xfrm>
          <a:prstGeom prst="rect">
            <a:avLst/>
          </a:prstGeom>
        </p:spPr>
      </p:pic>
      <p:pic>
        <p:nvPicPr>
          <p:cNvPr id="14" name="Picture 8" descr="Operational Excellence Icon Stock Illustration - Download Image Now - iStock">
            <a:extLst>
              <a:ext uri="{FF2B5EF4-FFF2-40B4-BE49-F238E27FC236}">
                <a16:creationId xmlns:a16="http://schemas.microsoft.com/office/drawing/2014/main" id="{FD1AEAFC-5EEE-4014-BF0B-E1D807A62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47" y="3500546"/>
            <a:ext cx="453110" cy="45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8E4DFD-99EE-429A-813C-5728456C0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898" y="4135094"/>
            <a:ext cx="443134" cy="3860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B4138C9-2BE5-4151-AEF5-94817F385A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3254" y="4595717"/>
            <a:ext cx="407241" cy="375456"/>
          </a:xfrm>
          <a:prstGeom prst="rect">
            <a:avLst/>
          </a:prstGeom>
        </p:spPr>
      </p:pic>
      <p:sp>
        <p:nvSpPr>
          <p:cNvPr id="219" name="Flowchart: Preparation 218">
            <a:extLst>
              <a:ext uri="{FF2B5EF4-FFF2-40B4-BE49-F238E27FC236}">
                <a16:creationId xmlns:a16="http://schemas.microsoft.com/office/drawing/2014/main" id="{E9FBAA9A-CA1B-4F38-9AFE-2FCBF7CAAC0A}"/>
              </a:ext>
            </a:extLst>
          </p:cNvPr>
          <p:cNvSpPr/>
          <p:nvPr/>
        </p:nvSpPr>
        <p:spPr>
          <a:xfrm>
            <a:off x="5106333" y="2258105"/>
            <a:ext cx="1861076" cy="1299299"/>
          </a:xfrm>
          <a:prstGeom prst="flowChartPreparation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002060"/>
                </a:solidFill>
              </a:rPr>
              <a:t>Azure Well-Architected Framework</a:t>
            </a:r>
          </a:p>
        </p:txBody>
      </p:sp>
      <p:sp>
        <p:nvSpPr>
          <p:cNvPr id="220" name="Flowchart: Preparation 219">
            <a:extLst>
              <a:ext uri="{FF2B5EF4-FFF2-40B4-BE49-F238E27FC236}">
                <a16:creationId xmlns:a16="http://schemas.microsoft.com/office/drawing/2014/main" id="{A96049A7-EAF1-4800-9508-6CF43F4FF9FD}"/>
              </a:ext>
            </a:extLst>
          </p:cNvPr>
          <p:cNvSpPr/>
          <p:nvPr/>
        </p:nvSpPr>
        <p:spPr>
          <a:xfrm>
            <a:off x="6884790" y="1561636"/>
            <a:ext cx="1861076" cy="1299299"/>
          </a:xfrm>
          <a:prstGeom prst="flowChartPreparation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002060"/>
                </a:solidFill>
              </a:rPr>
              <a:t>Azure Well-Architected Review</a:t>
            </a:r>
          </a:p>
        </p:txBody>
      </p:sp>
      <p:sp>
        <p:nvSpPr>
          <p:cNvPr id="221" name="Flowchart: Preparation 220">
            <a:extLst>
              <a:ext uri="{FF2B5EF4-FFF2-40B4-BE49-F238E27FC236}">
                <a16:creationId xmlns:a16="http://schemas.microsoft.com/office/drawing/2014/main" id="{81C57DBA-767F-4D14-B9FD-D7C3D4138459}"/>
              </a:ext>
            </a:extLst>
          </p:cNvPr>
          <p:cNvSpPr/>
          <p:nvPr/>
        </p:nvSpPr>
        <p:spPr>
          <a:xfrm>
            <a:off x="8544526" y="2325845"/>
            <a:ext cx="1861076" cy="1299299"/>
          </a:xfrm>
          <a:prstGeom prst="flowChartPreparation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002060"/>
                </a:solidFill>
              </a:rPr>
              <a:t>Azure Advisor</a:t>
            </a:r>
          </a:p>
        </p:txBody>
      </p:sp>
      <p:sp>
        <p:nvSpPr>
          <p:cNvPr id="222" name="Flowchart: Preparation 221">
            <a:extLst>
              <a:ext uri="{FF2B5EF4-FFF2-40B4-BE49-F238E27FC236}">
                <a16:creationId xmlns:a16="http://schemas.microsoft.com/office/drawing/2014/main" id="{C1AD06B0-A936-409C-B658-D932D26371DC}"/>
              </a:ext>
            </a:extLst>
          </p:cNvPr>
          <p:cNvSpPr/>
          <p:nvPr/>
        </p:nvSpPr>
        <p:spPr>
          <a:xfrm>
            <a:off x="8544526" y="3983789"/>
            <a:ext cx="2051202" cy="1299299"/>
          </a:xfrm>
          <a:prstGeom prst="flowChartPreparation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rgbClr val="002060"/>
                </a:solidFill>
              </a:rPr>
              <a:t>Documentation</a:t>
            </a:r>
          </a:p>
        </p:txBody>
      </p:sp>
      <p:sp>
        <p:nvSpPr>
          <p:cNvPr id="223" name="Flowchart: Preparation 222">
            <a:extLst>
              <a:ext uri="{FF2B5EF4-FFF2-40B4-BE49-F238E27FC236}">
                <a16:creationId xmlns:a16="http://schemas.microsoft.com/office/drawing/2014/main" id="{531BBDED-A42A-4B0F-9C37-D2297D782735}"/>
              </a:ext>
            </a:extLst>
          </p:cNvPr>
          <p:cNvSpPr/>
          <p:nvPr/>
        </p:nvSpPr>
        <p:spPr>
          <a:xfrm>
            <a:off x="6742598" y="4789052"/>
            <a:ext cx="2051202" cy="1299299"/>
          </a:xfrm>
          <a:prstGeom prst="flowChartPreparation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rgbClr val="002060"/>
                </a:solidFill>
              </a:rPr>
              <a:t>Partner Support &amp; Services Offer</a:t>
            </a:r>
          </a:p>
        </p:txBody>
      </p:sp>
      <p:sp>
        <p:nvSpPr>
          <p:cNvPr id="224" name="Flowchart: Preparation 223">
            <a:extLst>
              <a:ext uri="{FF2B5EF4-FFF2-40B4-BE49-F238E27FC236}">
                <a16:creationId xmlns:a16="http://schemas.microsoft.com/office/drawing/2014/main" id="{57C8AFAB-6F1B-4DE4-B3A6-7F7F97A3C3DC}"/>
              </a:ext>
            </a:extLst>
          </p:cNvPr>
          <p:cNvSpPr/>
          <p:nvPr/>
        </p:nvSpPr>
        <p:spPr>
          <a:xfrm>
            <a:off x="4930967" y="4000219"/>
            <a:ext cx="2051202" cy="1299299"/>
          </a:xfrm>
          <a:prstGeom prst="flowChartPreparation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rgbClr val="002060"/>
                </a:solidFill>
              </a:rPr>
              <a:t>Reference Architectures</a:t>
            </a:r>
          </a:p>
        </p:txBody>
      </p:sp>
    </p:spTree>
    <p:extLst>
      <p:ext uri="{BB962C8B-B14F-4D97-AF65-F5344CB8AC3E}">
        <p14:creationId xmlns:p14="http://schemas.microsoft.com/office/powerpoint/2010/main" val="227498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2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2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2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3" name="Group 271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4" name="Straight Connector 281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75" name="Right Triangle 304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5176" name="Rectangle 305">
            <a:extLst>
              <a:ext uri="{FF2B5EF4-FFF2-40B4-BE49-F238E27FC236}">
                <a16:creationId xmlns:a16="http://schemas.microsoft.com/office/drawing/2014/main" id="{C7FE5201-BB98-480C-BADB-207C8F893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77" name="Group 306">
            <a:extLst>
              <a:ext uri="{FF2B5EF4-FFF2-40B4-BE49-F238E27FC236}">
                <a16:creationId xmlns:a16="http://schemas.microsoft.com/office/drawing/2014/main" id="{389B4FDB-F9D1-4D43-B86D-51ACE9F90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037B23DA-4E0E-49BE-810E-C7637A07D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D65CA7FE-FCD5-47C3-92FB-F49AC69F07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EAD5018E-7FB8-4FEA-AA3F-0FD36E374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C4A88892-D552-45DB-8CCD-6C9A16ACF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CB1D7A35-3512-4D9A-B5D9-88E8A9395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4ACB0DD2-9414-48A9-BA79-D51E16632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5AA1E851-0464-4EC3-8219-C796250F0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8" name="Straight Connector 314">
              <a:extLst>
                <a:ext uri="{FF2B5EF4-FFF2-40B4-BE49-F238E27FC236}">
                  <a16:creationId xmlns:a16="http://schemas.microsoft.com/office/drawing/2014/main" id="{1CAADBF1-0CE2-427F-BEFD-78D4E64BF0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2802B401-1D95-400A-8D9E-187246678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9" name="Straight Connector 316">
              <a:extLst>
                <a:ext uri="{FF2B5EF4-FFF2-40B4-BE49-F238E27FC236}">
                  <a16:creationId xmlns:a16="http://schemas.microsoft.com/office/drawing/2014/main" id="{13F0EAFB-F3A2-4D25-B560-F52A2590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1CFFB80C-E3CE-4819-BDF0-4D68A9A0D9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0" name="Straight Connector 318">
              <a:extLst>
                <a:ext uri="{FF2B5EF4-FFF2-40B4-BE49-F238E27FC236}">
                  <a16:creationId xmlns:a16="http://schemas.microsoft.com/office/drawing/2014/main" id="{3B0BA09C-F68C-40C4-B9F9-9D9724CFF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8C3E693F-C86C-4623-AA42-E883D6374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1" name="Straight Connector 320">
              <a:extLst>
                <a:ext uri="{FF2B5EF4-FFF2-40B4-BE49-F238E27FC236}">
                  <a16:creationId xmlns:a16="http://schemas.microsoft.com/office/drawing/2014/main" id="{C96482AA-F56C-40B0-8222-3F76E3CC0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302A172B-1DBA-4520-AFAF-08E154349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7F0BAB68-600A-48AF-BBC0-D1362225C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752F0024-3921-4943-BD75-8B8E54FC8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6D632151-7D28-4DE9-BA72-C4FDEF1E25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3D6BFC43-3BCE-427B-BAC0-F42B78D05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B0CDE154-7BBB-4C66-9015-97400737B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E477CCD5-EA4B-4626-BD59-A76E92650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DB4D9CD3-DD4C-4140-9D1A-A3B5217FD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851245D5-14B2-48E8-88BA-467904EEA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ACC1EB80-3911-41A9-A8E6-5966A0E47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F5611626-2449-4313-BB89-F50B6E7D5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C2C8FC9E-6640-4CBC-BAB7-FCBDC5634E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60DD99DF-C91C-40A4-A8BE-DDA9140A4B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AF4A4E36-7BA6-445B-A7ED-470D4BFC3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035AC5C2-3974-4BD4-B657-1F17DD2CC2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00611033-3144-473A-80C6-F4FB900F9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7C39CA26-B170-4CA4-A8FB-61C194ADC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9" name="Right Triangle 338">
            <a:extLst>
              <a:ext uri="{FF2B5EF4-FFF2-40B4-BE49-F238E27FC236}">
                <a16:creationId xmlns:a16="http://schemas.microsoft.com/office/drawing/2014/main" id="{2A56D982-198E-436A-A2D7-B9877B37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1" y="1528453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" name="Title 1">
            <a:extLst>
              <a:ext uri="{FF2B5EF4-FFF2-40B4-BE49-F238E27FC236}">
                <a16:creationId xmlns:a16="http://schemas.microsoft.com/office/drawing/2014/main" id="{C964B24E-410B-4CF8-8A94-FB4B5CA4549A}"/>
              </a:ext>
            </a:extLst>
          </p:cNvPr>
          <p:cNvSpPr txBox="1">
            <a:spLocks/>
          </p:cNvSpPr>
          <p:nvPr/>
        </p:nvSpPr>
        <p:spPr>
          <a:xfrm>
            <a:off x="691077" y="725952"/>
            <a:ext cx="10811122" cy="19444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b="1" dirty="0"/>
              <a:t>Reliability</a:t>
            </a:r>
          </a:p>
        </p:txBody>
      </p:sp>
      <p:pic>
        <p:nvPicPr>
          <p:cNvPr id="5122" name="Picture 2" descr="Reliability Icon - Download in Glyph Style">
            <a:extLst>
              <a:ext uri="{FF2B5EF4-FFF2-40B4-BE49-F238E27FC236}">
                <a16:creationId xmlns:a16="http://schemas.microsoft.com/office/drawing/2014/main" id="{DA6E1E32-3AAE-4AC1-B7B4-F0A71DA9E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3653" y="2883021"/>
            <a:ext cx="3246992" cy="324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FB23A5-6F22-4906-B8F4-53BB5BD27DBC}"/>
              </a:ext>
            </a:extLst>
          </p:cNvPr>
          <p:cNvSpPr txBox="1"/>
          <p:nvPr/>
        </p:nvSpPr>
        <p:spPr>
          <a:xfrm>
            <a:off x="1070043" y="2811294"/>
            <a:ext cx="5214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 Ability of system to recover from failure and continue to function.</a:t>
            </a:r>
          </a:p>
        </p:txBody>
      </p:sp>
    </p:spTree>
    <p:extLst>
      <p:ext uri="{BB962C8B-B14F-4D97-AF65-F5344CB8AC3E}">
        <p14:creationId xmlns:p14="http://schemas.microsoft.com/office/powerpoint/2010/main" val="3413168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D0A348B8-3F2F-474A-A276-9C9066176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4" descr="Hands-on top of each other">
            <a:extLst>
              <a:ext uri="{FF2B5EF4-FFF2-40B4-BE49-F238E27FC236}">
                <a16:creationId xmlns:a16="http://schemas.microsoft.com/office/drawing/2014/main" id="{06AFE236-0155-44B8-83FB-DDF9B46D8B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22" r="1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46400ECE-9877-489B-9D66-A71DE0575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1A5D329-D649-4E9F-8096-A2ACE125E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A92DB4E-8447-45DB-9823-5CFC7C66C5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5D5DFBD-BCEC-48CF-808D-F7E1C14047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61903FC-FD80-4FBD-AA8A-C2193BC9C3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9D55ECC-9F8E-4CA7-B6E4-B16810D9A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8B70EC0-20B9-4B4E-92A9-EC13F4DF0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1E75303-322B-4EE7-823D-F77D7EF54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9F1C7D3-2BCC-49A7-B6F7-5A186ADDD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F4F36A6-486F-4AD6-9A4D-8287F046B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B7EBF09-A754-4C44-A040-2B439F27D0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D6C4580-856F-4186-B589-28D864BB5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A808157-3585-4AB1-9749-F9A67F988B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946DFD7-0F51-48C5-A9D1-6792FFC26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8CB18E0-7882-4E21-9A48-1A54F4445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9A3F90D-FBDD-4CF7-872C-040EF5867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74E87E7-02B5-4FD8-866D-A8F25F5DD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F573020-73D6-4060-BFD2-F0A63261C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2C3845D-5E59-4D90-9D5C-76ED34F4E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3B5D9CF-B022-4B61-84CC-9CE47428D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FA28D78-4A5A-40AC-8EA0-AE36CD6A3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FD55823-36C9-47C0-B8B3-7BA814BE0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63E8057-634C-41C8-9352-31517F552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4380C6A-DAC6-4C80-A2B1-341AD173F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0C73B68-20DB-4B0D-BDFC-46D2E2DFA3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5C3543E-8CC7-4D2C-A1B6-3260366B7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FA75029-DAD3-4FA3-9603-6CF2C96C2A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9E0D540-01C4-47A7-8F32-603003412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CD20989-6E8E-45DA-81C2-E2615D8DB1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F5210F8-5C9F-47B3-B18D-EA0DDAFE8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0670A10-674D-4A17-9F65-1BFD98FF7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436A5B2-61EC-401D-8CCC-7C2CE96F1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8606225D-3AFB-411A-A409-9199957FC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rgbClr val="000000">
                  <a:alpha val="30000"/>
                </a:srgbClr>
              </a:gs>
              <a:gs pos="80000">
                <a:srgbClr val="000000">
                  <a:alpha val="15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15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6FC6CD-2682-4ED6-BC13-E2CEE9675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775" y="1800353"/>
            <a:ext cx="9820188" cy="16286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Overview of Reliability</a:t>
            </a:r>
          </a:p>
        </p:txBody>
      </p:sp>
    </p:spTree>
    <p:extLst>
      <p:ext uri="{BB962C8B-B14F-4D97-AF65-F5344CB8AC3E}">
        <p14:creationId xmlns:p14="http://schemas.microsoft.com/office/powerpoint/2010/main" val="3987757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oid 3">
            <a:extLst>
              <a:ext uri="{FF2B5EF4-FFF2-40B4-BE49-F238E27FC236}">
                <a16:creationId xmlns:a16="http://schemas.microsoft.com/office/drawing/2014/main" id="{EB0C1C19-D5E7-40C4-8636-FC52D9C57D42}"/>
              </a:ext>
            </a:extLst>
          </p:cNvPr>
          <p:cNvSpPr/>
          <p:nvPr/>
        </p:nvSpPr>
        <p:spPr>
          <a:xfrm rot="16200000">
            <a:off x="4458557" y="-2276174"/>
            <a:ext cx="3822218" cy="11103273"/>
          </a:xfrm>
          <a:prstGeom prst="trapezoid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30368BB-4515-408C-80FF-F896475ECE74}"/>
              </a:ext>
            </a:extLst>
          </p:cNvPr>
          <p:cNvCxnSpPr/>
          <p:nvPr/>
        </p:nvCxnSpPr>
        <p:spPr>
          <a:xfrm>
            <a:off x="2413262" y="433633"/>
            <a:ext cx="113122" cy="6297105"/>
          </a:xfrm>
          <a:prstGeom prst="straightConnector1">
            <a:avLst/>
          </a:prstGeom>
          <a:ln w="28575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07180B-DAE7-48C7-8236-A58D687026EC}"/>
              </a:ext>
            </a:extLst>
          </p:cNvPr>
          <p:cNvCxnSpPr>
            <a:cxnSpLocks/>
          </p:cNvCxnSpPr>
          <p:nvPr/>
        </p:nvCxnSpPr>
        <p:spPr>
          <a:xfrm>
            <a:off x="5143892" y="499622"/>
            <a:ext cx="76986" cy="6231116"/>
          </a:xfrm>
          <a:prstGeom prst="straightConnector1">
            <a:avLst/>
          </a:prstGeom>
          <a:ln w="28575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8B9409-3804-478E-BDA1-7D8EA3DB1CD6}"/>
              </a:ext>
            </a:extLst>
          </p:cNvPr>
          <p:cNvCxnSpPr>
            <a:cxnSpLocks/>
          </p:cNvCxnSpPr>
          <p:nvPr/>
        </p:nvCxnSpPr>
        <p:spPr>
          <a:xfrm>
            <a:off x="8162434" y="543219"/>
            <a:ext cx="73058" cy="6077931"/>
          </a:xfrm>
          <a:prstGeom prst="straightConnector1">
            <a:avLst/>
          </a:prstGeom>
          <a:ln w="28575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148" name="Picture 4" descr="VM symbol | Microsoft Azure Mono">
            <a:extLst>
              <a:ext uri="{FF2B5EF4-FFF2-40B4-BE49-F238E27FC236}">
                <a16:creationId xmlns:a16="http://schemas.microsoft.com/office/drawing/2014/main" id="{A387A96B-92F6-4D8F-8DBD-E17993066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445" y="2879790"/>
            <a:ext cx="698082" cy="658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6424ED-3257-41CD-A251-AEC65776E824}"/>
              </a:ext>
            </a:extLst>
          </p:cNvPr>
          <p:cNvSpPr txBox="1"/>
          <p:nvPr/>
        </p:nvSpPr>
        <p:spPr>
          <a:xfrm>
            <a:off x="1126881" y="3615180"/>
            <a:ext cx="1150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Single VM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14C86D-668D-40E9-8FE9-FD03174820EE}"/>
              </a:ext>
            </a:extLst>
          </p:cNvPr>
          <p:cNvSpPr/>
          <p:nvPr/>
        </p:nvSpPr>
        <p:spPr>
          <a:xfrm>
            <a:off x="160256" y="381785"/>
            <a:ext cx="2253006" cy="60331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Premium Storage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F585AF-EF95-4F01-82D8-9EB3EB1E25BE}"/>
              </a:ext>
            </a:extLst>
          </p:cNvPr>
          <p:cNvSpPr/>
          <p:nvPr/>
        </p:nvSpPr>
        <p:spPr>
          <a:xfrm>
            <a:off x="2469822" y="381784"/>
            <a:ext cx="2639505" cy="60331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Availability Sets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6B6056-B7B6-43F8-9E6D-436E383826C5}"/>
              </a:ext>
            </a:extLst>
          </p:cNvPr>
          <p:cNvSpPr/>
          <p:nvPr/>
        </p:nvSpPr>
        <p:spPr>
          <a:xfrm>
            <a:off x="5165888" y="351147"/>
            <a:ext cx="2960017" cy="60331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Availability Zones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E4E0E6-0C0E-47AD-9448-609581071461}"/>
              </a:ext>
            </a:extLst>
          </p:cNvPr>
          <p:cNvSpPr/>
          <p:nvPr/>
        </p:nvSpPr>
        <p:spPr>
          <a:xfrm>
            <a:off x="8198963" y="388853"/>
            <a:ext cx="3722340" cy="60331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Azure Site Recovery/Region Pairs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C7BB90-BCD7-419C-BE7F-06924633A7A1}"/>
              </a:ext>
            </a:extLst>
          </p:cNvPr>
          <p:cNvSpPr txBox="1"/>
          <p:nvPr/>
        </p:nvSpPr>
        <p:spPr>
          <a:xfrm>
            <a:off x="331578" y="5610605"/>
            <a:ext cx="2253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rgbClr val="002060"/>
                </a:solidFill>
              </a:rPr>
              <a:t>Isolated VM Failure.</a:t>
            </a:r>
          </a:p>
          <a:p>
            <a:r>
              <a:rPr lang="en-GB" sz="1400" dirty="0">
                <a:solidFill>
                  <a:srgbClr val="002060"/>
                </a:solidFill>
              </a:rPr>
              <a:t>e.g. OS Disk HDD issue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ECD085-C813-4EA8-82A9-AAD56DC97D0E}"/>
              </a:ext>
            </a:extLst>
          </p:cNvPr>
          <p:cNvSpPr txBox="1"/>
          <p:nvPr/>
        </p:nvSpPr>
        <p:spPr>
          <a:xfrm>
            <a:off x="387641" y="1164193"/>
            <a:ext cx="2548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accent5">
                    <a:lumMod val="50000"/>
                  </a:schemeClr>
                </a:solidFill>
              </a:rPr>
              <a:t>SSD /Ultra Storage Options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2DA7453-872A-4230-89F0-A14425E5D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948" y="2941568"/>
            <a:ext cx="2305337" cy="974863"/>
          </a:xfrm>
          <a:prstGeom prst="rect">
            <a:avLst/>
          </a:prstGeom>
        </p:spPr>
      </p:pic>
      <p:sp>
        <p:nvSpPr>
          <p:cNvPr id="21" name="Arrow: Left-Right 20">
            <a:extLst>
              <a:ext uri="{FF2B5EF4-FFF2-40B4-BE49-F238E27FC236}">
                <a16:creationId xmlns:a16="http://schemas.microsoft.com/office/drawing/2014/main" id="{80F0B53A-E9A1-476F-A32A-71C5AF99CDFF}"/>
              </a:ext>
            </a:extLst>
          </p:cNvPr>
          <p:cNvSpPr/>
          <p:nvPr/>
        </p:nvSpPr>
        <p:spPr>
          <a:xfrm>
            <a:off x="3459637" y="3196689"/>
            <a:ext cx="488693" cy="232311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86A367-B63D-4B4F-B9F7-8040B062FBD8}"/>
              </a:ext>
            </a:extLst>
          </p:cNvPr>
          <p:cNvSpPr txBox="1"/>
          <p:nvPr/>
        </p:nvSpPr>
        <p:spPr>
          <a:xfrm>
            <a:off x="3332289" y="3971516"/>
            <a:ext cx="1150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Datacentre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B9C5F2-250C-44B2-9B99-D929D90018C4}"/>
              </a:ext>
            </a:extLst>
          </p:cNvPr>
          <p:cNvSpPr txBox="1"/>
          <p:nvPr/>
        </p:nvSpPr>
        <p:spPr>
          <a:xfrm>
            <a:off x="2973045" y="5565011"/>
            <a:ext cx="2253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rgbClr val="002060"/>
                </a:solidFill>
              </a:rPr>
              <a:t>Hardware Failure.</a:t>
            </a:r>
          </a:p>
          <a:p>
            <a:r>
              <a:rPr lang="en-GB" sz="1400" dirty="0">
                <a:solidFill>
                  <a:srgbClr val="002060"/>
                </a:solidFill>
              </a:rPr>
              <a:t>e.g. Server rack issue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844CD1-1D5E-44A9-B8AE-14527E780013}"/>
              </a:ext>
            </a:extLst>
          </p:cNvPr>
          <p:cNvSpPr txBox="1"/>
          <p:nvPr/>
        </p:nvSpPr>
        <p:spPr>
          <a:xfrm>
            <a:off x="2765767" y="1185435"/>
            <a:ext cx="2548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accent5">
                    <a:lumMod val="50000"/>
                  </a:schemeClr>
                </a:solidFill>
              </a:rPr>
              <a:t>Fault Domains/ Update Domains</a:t>
            </a:r>
          </a:p>
        </p:txBody>
      </p:sp>
      <p:pic>
        <p:nvPicPr>
          <p:cNvPr id="6150" name="Picture 6" descr="Availability Sets v Availability Zones in IaaS – Thomas Thornton">
            <a:extLst>
              <a:ext uri="{FF2B5EF4-FFF2-40B4-BE49-F238E27FC236}">
                <a16:creationId xmlns:a16="http://schemas.microsoft.com/office/drawing/2014/main" id="{DA5BD813-7C24-42B8-AF61-47A410CE2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683" y="2286880"/>
            <a:ext cx="2734052" cy="187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9AFE7E7-8D3A-4B23-B1B6-70A8EC2A1EAA}"/>
              </a:ext>
            </a:extLst>
          </p:cNvPr>
          <p:cNvSpPr txBox="1"/>
          <p:nvPr/>
        </p:nvSpPr>
        <p:spPr>
          <a:xfrm>
            <a:off x="6393608" y="4259335"/>
            <a:ext cx="1150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8CBF97-9D2F-4673-BE1E-F8DF40132068}"/>
              </a:ext>
            </a:extLst>
          </p:cNvPr>
          <p:cNvSpPr txBox="1"/>
          <p:nvPr/>
        </p:nvSpPr>
        <p:spPr>
          <a:xfrm>
            <a:off x="5527179" y="5526620"/>
            <a:ext cx="25987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rgbClr val="002060"/>
                </a:solidFill>
              </a:rPr>
              <a:t>Entire datacentre failure</a:t>
            </a:r>
          </a:p>
          <a:p>
            <a:r>
              <a:rPr lang="en-GB" sz="1400" dirty="0">
                <a:solidFill>
                  <a:srgbClr val="002060"/>
                </a:solidFill>
              </a:rPr>
              <a:t>e.g. Power/network/cooling issues</a:t>
            </a:r>
          </a:p>
        </p:txBody>
      </p:sp>
      <p:pic>
        <p:nvPicPr>
          <p:cNvPr id="30" name="Picture 6" descr="Availability Sets v Availability Zones in IaaS – Thomas Thornton">
            <a:extLst>
              <a:ext uri="{FF2B5EF4-FFF2-40B4-BE49-F238E27FC236}">
                <a16:creationId xmlns:a16="http://schemas.microsoft.com/office/drawing/2014/main" id="{A8D33BE4-2EFE-4898-BBD5-61B3841C9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888" y="2307984"/>
            <a:ext cx="1761396" cy="160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36D3898-305B-4E6E-9A35-FB19C1C5FBD1}"/>
              </a:ext>
            </a:extLst>
          </p:cNvPr>
          <p:cNvSpPr txBox="1"/>
          <p:nvPr/>
        </p:nvSpPr>
        <p:spPr>
          <a:xfrm>
            <a:off x="9119525" y="4139456"/>
            <a:ext cx="1150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Region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4DB422-1406-4707-87F0-255D5D83544D}"/>
              </a:ext>
            </a:extLst>
          </p:cNvPr>
          <p:cNvSpPr/>
          <p:nvPr/>
        </p:nvSpPr>
        <p:spPr>
          <a:xfrm>
            <a:off x="10907023" y="2066582"/>
            <a:ext cx="989815" cy="226021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0E1F496-2E11-465B-B5F9-3EEE5C086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0301" y="2247220"/>
            <a:ext cx="742949" cy="70961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718417D-D495-42C1-9044-5002482DF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6825" y="3336723"/>
            <a:ext cx="742949" cy="709612"/>
          </a:xfrm>
          <a:prstGeom prst="rect">
            <a:avLst/>
          </a:prstGeom>
        </p:spPr>
      </p:pic>
      <p:sp>
        <p:nvSpPr>
          <p:cNvPr id="35" name="Arrow: Left-Right 34">
            <a:extLst>
              <a:ext uri="{FF2B5EF4-FFF2-40B4-BE49-F238E27FC236}">
                <a16:creationId xmlns:a16="http://schemas.microsoft.com/office/drawing/2014/main" id="{BBB6405B-CE9D-4A94-8CFA-6609F140E0B9}"/>
              </a:ext>
            </a:extLst>
          </p:cNvPr>
          <p:cNvSpPr/>
          <p:nvPr/>
        </p:nvSpPr>
        <p:spPr>
          <a:xfrm rot="5400000">
            <a:off x="11167428" y="3036826"/>
            <a:ext cx="488693" cy="232311"/>
          </a:xfrm>
          <a:prstGeom prst="left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Arrow: Left-Right 37">
            <a:extLst>
              <a:ext uri="{FF2B5EF4-FFF2-40B4-BE49-F238E27FC236}">
                <a16:creationId xmlns:a16="http://schemas.microsoft.com/office/drawing/2014/main" id="{6C23740C-1446-47C3-9FB7-F7036D2B80DD}"/>
              </a:ext>
            </a:extLst>
          </p:cNvPr>
          <p:cNvSpPr/>
          <p:nvPr/>
        </p:nvSpPr>
        <p:spPr>
          <a:xfrm>
            <a:off x="10190684" y="2947652"/>
            <a:ext cx="716339" cy="249037"/>
          </a:xfrm>
          <a:prstGeom prst="left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EEE503-DB09-4006-9829-2201352A78DE}"/>
              </a:ext>
            </a:extLst>
          </p:cNvPr>
          <p:cNvSpPr txBox="1"/>
          <p:nvPr/>
        </p:nvSpPr>
        <p:spPr>
          <a:xfrm>
            <a:off x="10975304" y="4373067"/>
            <a:ext cx="1150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Region 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2C71BF-5469-4ED9-BB5A-454A9DE3651F}"/>
              </a:ext>
            </a:extLst>
          </p:cNvPr>
          <p:cNvSpPr txBox="1"/>
          <p:nvPr/>
        </p:nvSpPr>
        <p:spPr>
          <a:xfrm>
            <a:off x="5614055" y="1195842"/>
            <a:ext cx="2548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accent5">
                    <a:lumMod val="50000"/>
                  </a:schemeClr>
                </a:solidFill>
              </a:rPr>
              <a:t>Zones Enablement's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D18AAE-AEE0-429E-B4C0-68367A6F2C81}"/>
              </a:ext>
            </a:extLst>
          </p:cNvPr>
          <p:cNvSpPr txBox="1"/>
          <p:nvPr/>
        </p:nvSpPr>
        <p:spPr>
          <a:xfrm>
            <a:off x="8644598" y="1150350"/>
            <a:ext cx="30454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accent5">
                    <a:lumMod val="50000"/>
                  </a:schemeClr>
                </a:solidFill>
              </a:rPr>
              <a:t>Active – Active / Active –Passive Mode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6888514-1856-4FB3-B183-234EDD13A5EA}"/>
              </a:ext>
            </a:extLst>
          </p:cNvPr>
          <p:cNvSpPr txBox="1"/>
          <p:nvPr/>
        </p:nvSpPr>
        <p:spPr>
          <a:xfrm>
            <a:off x="9184525" y="5566463"/>
            <a:ext cx="2941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rgbClr val="002060"/>
                </a:solidFill>
              </a:rPr>
              <a:t>Entire Region failure</a:t>
            </a:r>
          </a:p>
          <a:p>
            <a:r>
              <a:rPr lang="en-GB" sz="1400" dirty="0">
                <a:solidFill>
                  <a:srgbClr val="002060"/>
                </a:solidFill>
              </a:rPr>
              <a:t>e.g. natural disaster scenarios</a:t>
            </a:r>
          </a:p>
        </p:txBody>
      </p:sp>
    </p:spTree>
    <p:extLst>
      <p:ext uri="{BB962C8B-B14F-4D97-AF65-F5344CB8AC3E}">
        <p14:creationId xmlns:p14="http://schemas.microsoft.com/office/powerpoint/2010/main" val="3828219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B74A58D-C788-4F75-B5D1-921E78FF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C27BC05A-659D-4294-B1DB-0412C6A1E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32A8233F-A451-46B4-BED4-27DD64582D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78A4F6C4-FDB0-4115-ABAE-9A5A8CED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1C99737-F794-494E-8C0C-76B75CC9D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98F02DA6-DBA7-462E-82AD-42EEDC280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E71D6B-949D-4D9E-9EEA-56A8D498A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24EFD95D-F204-41B7-9C56-DBF1155EC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53D25B4-D3D4-4B6C-A740-E8FD4409B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3FB8D2F-FC2D-463E-A588-218B5ED1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F21BB6B9-EAEA-43A1-9449-A10294E4F9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90C62509-6F9A-4A66-AE78-EF71FE7D4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F0D677E-8866-4D5C-91F9-90001EBE8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6C1C222-FB70-4063-9BF6-25E5394546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348C3B78-3424-4DF2-AE25-BC08956E2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89169EC-7A8F-439B-BDD2-669CDE6D9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E625A96E-5FA1-467F-8929-E9F3A4D42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A4167E38-35D8-4680-8EF9-67045C8AA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9E9F9CA-B0D2-4D5B-BA3E-D9F5817AF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1909765-556E-4AA4-8CA8-34ABA30EB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D9E7D9C-D2A0-4C04-AC8C-CC796A575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513C351-6AD8-4CC8-85E6-1382AA235C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190FC97-7BCE-42C2-9768-14559A44A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932B857D-BE14-48CD-8F4D-0E882D328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F2E92CD-7175-484E-B557-CF29951C2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3B179EA7-0CFA-4FE9-BEF1-462C0ED396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66676B7-1322-4E27-9218-6D5E8B0EC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2026F347-76EB-45F8-9B81-653E64A00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71E93AAC-F0A9-4B35-A413-A322DB9FC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145F376-7C0E-4F7E-816B-48D485A8C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65F4E9A3-2521-4838-9AA2-A5D5020D46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D0F8335-C6C7-4994-9ECB-54F0EB8C5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Right Triangle 142">
            <a:extLst>
              <a:ext uri="{FF2B5EF4-FFF2-40B4-BE49-F238E27FC236}">
                <a16:creationId xmlns:a16="http://schemas.microsoft.com/office/drawing/2014/main" id="{17D11638-D7E0-4D85-B1A6-AF57358C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0" y="2059091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" name="Title 1">
            <a:extLst>
              <a:ext uri="{FF2B5EF4-FFF2-40B4-BE49-F238E27FC236}">
                <a16:creationId xmlns:a16="http://schemas.microsoft.com/office/drawing/2014/main" id="{C964B24E-410B-4CF8-8A94-FB4B5CA4549A}"/>
              </a:ext>
            </a:extLst>
          </p:cNvPr>
          <p:cNvSpPr txBox="1">
            <a:spLocks/>
          </p:cNvSpPr>
          <p:nvPr/>
        </p:nvSpPr>
        <p:spPr>
          <a:xfrm>
            <a:off x="684223" y="721945"/>
            <a:ext cx="10611627" cy="19166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/>
              <a:t>Security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FB23A5-6F22-4906-B8F4-53BB5BD27DBC}"/>
              </a:ext>
            </a:extLst>
          </p:cNvPr>
          <p:cNvSpPr txBox="1"/>
          <p:nvPr/>
        </p:nvSpPr>
        <p:spPr>
          <a:xfrm>
            <a:off x="1073637" y="2341305"/>
            <a:ext cx="4981486" cy="32425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</a:pPr>
            <a:r>
              <a:rPr lang="en-US" dirty="0">
                <a:solidFill>
                  <a:schemeClr val="tx2"/>
                </a:solidFill>
              </a:rPr>
              <a:t>- Protecting  applications and data from threats.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AB1813F5-8F5B-4268-9D93-013992359A4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518" y="2884572"/>
            <a:ext cx="3526739" cy="325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23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ight Triangle 40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CC099DD-8E7F-4878-A418-76859A85E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DEBDB6E-6E9D-48C5-8C66-EC8D1AC84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B1C1573-D299-448C-8A04-C9E227046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D0AE86A-F86F-4CBE-9CAD-B508CD66DF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37F07FB-5D28-409C-BEFF-56E4E0470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F314C2B-7573-4DB8-AD6D-D07CE831E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AB0E5B9-7A69-4C8F-832C-385E34CF94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3EE5250-5184-40BF-9DF2-E25C8ED2F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45F0B04-CD2F-4DFA-BC25-7CD1B4723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120A221-52E9-45D0-A6EA-2E4B7BA9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EF69602-360C-4C8D-A2EC-558B20F58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20FAB78-4165-4488-A328-3396610F0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CEB49-DD6B-46B0-96F6-9B56A3AA9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9BB7828-91C2-45AB-B2EB-A77E93E5D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58D9842-FFBE-40DA-AD41-4067978A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A9D92EE-93D9-42DE-9645-2C81E20E0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18C150F-1B6F-4BD1-9052-EA20D0294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CCDB6DC-96CE-4D4A-917E-DAC577483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1C4B445-E267-49A6-AB25-07B182211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58BDCEC-CCF4-470A-A624-152E41F98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55D99E0-6D1B-4979-BC1C-0F54F485A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8BFEC78-630A-4A9D-B4BF-92B08A158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FC065A-13A3-45D2-ACB7-1068F4A69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551881-1E40-4ABC-A1FC-686D1B2D2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445FBD3-DA73-4FF1-8388-AED59D767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B492AB2-E246-471D-A23E-7A279EDAE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5DDB3BB-3E22-49A4-B920-BBC68FD6D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44814FE-01E1-4C6F-AE3A-46BDA527B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90DA665-0CFA-4ADB-89FF-9F79AC293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249E6A0-5BFC-4622-B59D-F5082F67B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BD83E7E-1DA8-4060-9D1A-803D06542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94C0F59-9A0F-4340-BCD2-20B5BBBE5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A7050958-138C-4DA8-9DF5-1A9D65C19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133265" y="-2152219"/>
            <a:ext cx="6858000" cy="11162439"/>
          </a:xfrm>
          <a:custGeom>
            <a:avLst/>
            <a:gdLst>
              <a:gd name="connsiteX0" fmla="*/ 6858000 w 6858000"/>
              <a:gd name="connsiteY0" fmla="*/ 0 h 11162439"/>
              <a:gd name="connsiteX1" fmla="*/ 6858000 w 6858000"/>
              <a:gd name="connsiteY1" fmla="*/ 7095240 h 11162439"/>
              <a:gd name="connsiteX2" fmla="*/ 6857998 w 6858000"/>
              <a:gd name="connsiteY2" fmla="*/ 7095240 h 11162439"/>
              <a:gd name="connsiteX3" fmla="*/ 6857998 w 6858000"/>
              <a:gd name="connsiteY3" fmla="*/ 10339528 h 11162439"/>
              <a:gd name="connsiteX4" fmla="*/ 0 w 6858000"/>
              <a:gd name="connsiteY4" fmla="*/ 10925458 h 11162439"/>
              <a:gd name="connsiteX5" fmla="*/ 0 w 6858000"/>
              <a:gd name="connsiteY5" fmla="*/ 7095240 h 11162439"/>
              <a:gd name="connsiteX6" fmla="*/ 0 w 6858000"/>
              <a:gd name="connsiteY6" fmla="*/ 6778313 h 11162439"/>
              <a:gd name="connsiteX7" fmla="*/ 0 w 6858000"/>
              <a:gd name="connsiteY7" fmla="*/ 0 h 1116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11162439">
                <a:moveTo>
                  <a:pt x="6858000" y="0"/>
                </a:moveTo>
                <a:lnTo>
                  <a:pt x="6858000" y="7095240"/>
                </a:lnTo>
                <a:lnTo>
                  <a:pt x="6857998" y="7095240"/>
                </a:lnTo>
                <a:lnTo>
                  <a:pt x="6857998" y="10339528"/>
                </a:lnTo>
                <a:cubicBezTo>
                  <a:pt x="3428999" y="10339528"/>
                  <a:pt x="3428999" y="11696417"/>
                  <a:pt x="0" y="10925458"/>
                </a:cubicBezTo>
                <a:lnTo>
                  <a:pt x="0" y="7095240"/>
                </a:lnTo>
                <a:lnTo>
                  <a:pt x="0" y="677831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Stone pillars">
            <a:extLst>
              <a:ext uri="{FF2B5EF4-FFF2-40B4-BE49-F238E27FC236}">
                <a16:creationId xmlns:a16="http://schemas.microsoft.com/office/drawing/2014/main" id="{B5713E52-6CBD-49F4-9105-4D0948D368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r="-1" b="5882"/>
          <a:stretch/>
        </p:blipFill>
        <p:spPr>
          <a:xfrm>
            <a:off x="-18954" y="10"/>
            <a:ext cx="11167367" cy="6857990"/>
          </a:xfrm>
          <a:custGeom>
            <a:avLst/>
            <a:gdLst/>
            <a:ahLst/>
            <a:cxnLst/>
            <a:rect l="l" t="t" r="r" b="b"/>
            <a:pathLst>
              <a:path w="12142767" h="6858000">
                <a:moveTo>
                  <a:pt x="0" y="0"/>
                </a:moveTo>
                <a:lnTo>
                  <a:pt x="11251490" y="0"/>
                </a:lnTo>
                <a:lnTo>
                  <a:pt x="11255634" y="308191"/>
                </a:lnTo>
                <a:cubicBezTo>
                  <a:pt x="11341049" y="3428907"/>
                  <a:pt x="12695043" y="3532715"/>
                  <a:pt x="11886084" y="6854559"/>
                </a:cubicBezTo>
                <a:lnTo>
                  <a:pt x="7539784" y="6854559"/>
                </a:lnTo>
                <a:lnTo>
                  <a:pt x="75397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BAFF5E-DC3D-4936-8606-7BE648609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25" y="746841"/>
            <a:ext cx="9339075" cy="2682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Overview of Cloud Security Pillars</a:t>
            </a:r>
          </a:p>
        </p:txBody>
      </p:sp>
    </p:spTree>
    <p:extLst>
      <p:ext uri="{BB962C8B-B14F-4D97-AF65-F5344CB8AC3E}">
        <p14:creationId xmlns:p14="http://schemas.microsoft.com/office/powerpoint/2010/main" val="192576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creenshot showing security design areas.">
            <a:extLst>
              <a:ext uri="{FF2B5EF4-FFF2-40B4-BE49-F238E27FC236}">
                <a16:creationId xmlns:a16="http://schemas.microsoft.com/office/drawing/2014/main" id="{3406671B-08C9-4577-9C7E-E0C805F6F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01" y="1364642"/>
            <a:ext cx="10189119" cy="4128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921962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AnalogousFromLightSeed_2SEEDS">
      <a:dk1>
        <a:srgbClr val="000000"/>
      </a:dk1>
      <a:lt1>
        <a:srgbClr val="FFFFFF"/>
      </a:lt1>
      <a:dk2>
        <a:srgbClr val="243341"/>
      </a:dk2>
      <a:lt2>
        <a:srgbClr val="E2E8E4"/>
      </a:lt2>
      <a:accent1>
        <a:srgbClr val="D564AD"/>
      </a:accent1>
      <a:accent2>
        <a:srgbClr val="D680DC"/>
      </a:accent2>
      <a:accent3>
        <a:srgbClr val="DC8095"/>
      </a:accent3>
      <a:accent4>
        <a:srgbClr val="55B58E"/>
      </a:accent4>
      <a:accent5>
        <a:srgbClr val="64B0B1"/>
      </a:accent5>
      <a:accent6>
        <a:srgbClr val="64A4D5"/>
      </a:accent6>
      <a:hlink>
        <a:srgbClr val="568E69"/>
      </a:hlink>
      <a:folHlink>
        <a:srgbClr val="7F7F7F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530</TotalTime>
  <Words>324</Words>
  <Application>Microsoft Office PowerPoint</Application>
  <PresentationFormat>Widescreen</PresentationFormat>
  <Paragraphs>95</Paragraphs>
  <Slides>26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Grandview</vt:lpstr>
      <vt:lpstr>Wingdings</vt:lpstr>
      <vt:lpstr>CosineVTI</vt:lpstr>
      <vt:lpstr>Azure Well Architected Design Considerations             BY SHAN -CloudOps</vt:lpstr>
      <vt:lpstr>PowerPoint Presentation</vt:lpstr>
      <vt:lpstr>Framework Supporting Elements</vt:lpstr>
      <vt:lpstr>PowerPoint Presentation</vt:lpstr>
      <vt:lpstr>Overview of Reliability</vt:lpstr>
      <vt:lpstr>PowerPoint Presentation</vt:lpstr>
      <vt:lpstr>PowerPoint Presentation</vt:lpstr>
      <vt:lpstr>Overview of Cloud Security Pillars</vt:lpstr>
      <vt:lpstr>PowerPoint Presentation</vt:lpstr>
      <vt:lpstr>Key Consideration</vt:lpstr>
      <vt:lpstr>PowerPoint Presentation</vt:lpstr>
      <vt:lpstr>Cost Optimization Stages</vt:lpstr>
      <vt:lpstr>PowerPoint Presentation</vt:lpstr>
      <vt:lpstr>Key Best Practises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Performance Efficiency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You.  Subscribe to SHAN CloudOps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Arc</dc:title>
  <dc:creator>SHANMUGAKUMAR MANOHARAN</dc:creator>
  <cp:lastModifiedBy>SHANMUGAKUMAR MANOHARAN</cp:lastModifiedBy>
  <cp:revision>53</cp:revision>
  <dcterms:created xsi:type="dcterms:W3CDTF">2021-12-01T13:05:29Z</dcterms:created>
  <dcterms:modified xsi:type="dcterms:W3CDTF">2024-11-08T09:15:21Z</dcterms:modified>
</cp:coreProperties>
</file>